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4"/>
    <p:sldMasterId id="2147483673" r:id="rId5"/>
    <p:sldMasterId id="2147483691" r:id="rId6"/>
    <p:sldMasterId id="2147483660" r:id="rId7"/>
  </p:sldMasterIdLst>
  <p:notesMasterIdLst>
    <p:notesMasterId r:id="rId27"/>
  </p:notesMasterIdLst>
  <p:sldIdLst>
    <p:sldId id="2145706851" r:id="rId8"/>
    <p:sldId id="2145706846" r:id="rId9"/>
    <p:sldId id="256" r:id="rId10"/>
    <p:sldId id="415" r:id="rId11"/>
    <p:sldId id="308" r:id="rId12"/>
    <p:sldId id="1540" r:id="rId13"/>
    <p:sldId id="2145706840" r:id="rId14"/>
    <p:sldId id="2145706845" r:id="rId15"/>
    <p:sldId id="2145706844" r:id="rId16"/>
    <p:sldId id="514" r:id="rId17"/>
    <p:sldId id="518" r:id="rId18"/>
    <p:sldId id="522" r:id="rId19"/>
    <p:sldId id="326" r:id="rId20"/>
    <p:sldId id="309" r:id="rId21"/>
    <p:sldId id="2145706852" r:id="rId22"/>
    <p:sldId id="929" r:id="rId23"/>
    <p:sldId id="2145706848" r:id="rId24"/>
    <p:sldId id="2145706849" r:id="rId25"/>
    <p:sldId id="2145706850" r:id="rId2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7"/>
    <a:srgbClr val="FBFBFD"/>
    <a:srgbClr val="F3F3F5"/>
    <a:srgbClr val="F0F0F2"/>
    <a:srgbClr val="FFFFFF"/>
    <a:srgbClr val="008000"/>
    <a:srgbClr val="9F9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A29F0-426B-484D-BE69-F1C6E4209530}" v="9" dt="2024-01-17T14:39:53.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5" autoAdjust="0"/>
    <p:restoredTop sz="90864" autoAdjust="0"/>
  </p:normalViewPr>
  <p:slideViewPr>
    <p:cSldViewPr>
      <p:cViewPr varScale="1">
        <p:scale>
          <a:sx n="93" d="100"/>
          <a:sy n="93" d="100"/>
        </p:scale>
        <p:origin x="948" y="66"/>
      </p:cViewPr>
      <p:guideLst>
        <p:guide orient="horz" pos="2160"/>
        <p:guide pos="3840"/>
      </p:guideLst>
    </p:cSldViewPr>
  </p:slideViewPr>
  <p:outlineViewPr>
    <p:cViewPr>
      <p:scale>
        <a:sx n="33" d="100"/>
        <a:sy n="33" d="100"/>
      </p:scale>
      <p:origin x="0" y="-9198"/>
    </p:cViewPr>
  </p:outlineViewPr>
  <p:notesTextViewPr>
    <p:cViewPr>
      <p:scale>
        <a:sx n="100" d="100"/>
        <a:sy n="100" d="100"/>
      </p:scale>
      <p:origin x="0" y="0"/>
    </p:cViewPr>
  </p:notesTextViewPr>
  <p:sorterViewPr>
    <p:cViewPr>
      <p:scale>
        <a:sx n="180" d="100"/>
        <a:sy n="180" d="100"/>
      </p:scale>
      <p:origin x="0" y="-11178"/>
    </p:cViewPr>
  </p:sorterViewPr>
  <p:notesViewPr>
    <p:cSldViewPr>
      <p:cViewPr varScale="1">
        <p:scale>
          <a:sx n="104" d="100"/>
          <a:sy n="104" d="100"/>
        </p:scale>
        <p:origin x="265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B93BF0B-3638-4D60-AFB2-92B91775EEBA}" type="datetimeFigureOut">
              <a:rPr lang="en-US" smtClean="0"/>
              <a:pPr/>
              <a:t>1/17/2024</a:t>
            </a:fld>
            <a:endParaRPr lang="en-US" dirty="0"/>
          </a:p>
        </p:txBody>
      </p:sp>
      <p:sp>
        <p:nvSpPr>
          <p:cNvPr id="4" name="Slide Image Placeholder 3"/>
          <p:cNvSpPr>
            <a:spLocks noGrp="1" noRot="1" noChangeAspect="1"/>
          </p:cNvSpPr>
          <p:nvPr>
            <p:ph type="sldImg" idx="2"/>
          </p:nvPr>
        </p:nvSpPr>
        <p:spPr>
          <a:xfrm>
            <a:off x="2514600" y="5143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000375"/>
            <a:ext cx="7315200" cy="3343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539750"/>
            <a:ext cx="4800600" cy="2700338"/>
          </a:xfrm>
        </p:spPr>
      </p:sp>
      <p:sp>
        <p:nvSpPr>
          <p:cNvPr id="3" name="Notes Placeholder 2"/>
          <p:cNvSpPr>
            <a:spLocks noGrp="1"/>
          </p:cNvSpPr>
          <p:nvPr>
            <p:ph type="body" idx="1"/>
          </p:nvPr>
        </p:nvSpPr>
        <p:spPr/>
        <p:txBody>
          <a:bodyPr/>
          <a:lstStyle/>
          <a:p>
            <a:r>
              <a:rPr lang="en-US"/>
              <a:t>TITLE SLIDE OPTION A</a:t>
            </a:r>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pPr>
              <a:defRPr/>
            </a:pPr>
            <a:fld id="{E48EB148-ED04-4947-A9B6-19109EE1FB88}" type="slidenum">
              <a:rPr lang="en-US" smtClean="0"/>
              <a:pPr>
                <a:defRPr/>
              </a:pPr>
              <a:t>1</a:t>
            </a:fld>
            <a:endParaRPr lang="en-US"/>
          </a:p>
        </p:txBody>
      </p:sp>
    </p:spTree>
    <p:extLst>
      <p:ext uri="{BB962C8B-B14F-4D97-AF65-F5344CB8AC3E}">
        <p14:creationId xmlns:p14="http://schemas.microsoft.com/office/powerpoint/2010/main" val="1352591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539750"/>
            <a:ext cx="4800600" cy="2700338"/>
          </a:xfrm>
        </p:spPr>
      </p:sp>
      <p:sp>
        <p:nvSpPr>
          <p:cNvPr id="3" name="Notes Placeholder 2"/>
          <p:cNvSpPr>
            <a:spLocks noGrp="1"/>
          </p:cNvSpPr>
          <p:nvPr>
            <p:ph type="body" idx="1"/>
          </p:nvPr>
        </p:nvSpPr>
        <p:spPr/>
        <p:txBody>
          <a:bodyPr/>
          <a:lstStyle/>
          <a:p>
            <a:r>
              <a:rPr lang="en-US"/>
              <a:t>TITLE SLIDE OPTION A</a:t>
            </a:r>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8EB148-ED04-4947-A9B6-19109EE1FB88}"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8925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xfrm>
            <a:off x="2476500" y="539750"/>
            <a:ext cx="4800600" cy="270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a:xfrm>
            <a:off x="914400" y="3352800"/>
            <a:ext cx="7315200" cy="2990850"/>
          </a:xfrm>
        </p:spPr>
        <p:txBody>
          <a:bodyPr>
            <a:normAutofit/>
          </a:bodyPr>
          <a:lstStyle/>
          <a:p>
            <a:pPr>
              <a:spcBef>
                <a:spcPts val="0"/>
              </a:spcBef>
            </a:pPr>
            <a:r>
              <a:rPr lang="en-US" i="1" dirty="0"/>
              <a:t>To qualify for incentives, a CHP system must have a minimum run time of  5000 full time equivalent hours annually, 3500 for critical facilities. There are some other important requirements for a qualifying CHP system including combined efficiency of at least 60%.</a:t>
            </a:r>
          </a:p>
          <a:p>
            <a:pPr>
              <a:spcBef>
                <a:spcPts val="0"/>
              </a:spcBef>
            </a:pPr>
            <a:endParaRPr lang="en-US" dirty="0"/>
          </a:p>
          <a:p>
            <a:pPr>
              <a:spcBef>
                <a:spcPts val="0"/>
              </a:spcBef>
            </a:pPr>
            <a:r>
              <a:rPr lang="en-US" dirty="0"/>
              <a:t>One big barrier to more use of CHP systems has been that it can be costly to simply determine whether your facility is a good candidate. And there’s very good news on that front. Now there’s a new incentive that will pay for 50% of a feasibility study – up to $50,000. Now it will be possible to learn about using CHP at your facility at half the cost. And there’s no obligation to move forward if you choose not to after the study.</a:t>
            </a:r>
          </a:p>
          <a:p>
            <a:pPr>
              <a:spcBef>
                <a:spcPts val="0"/>
              </a:spcBef>
            </a:pPr>
            <a:endParaRPr lang="en-US" dirty="0"/>
          </a:p>
          <a:p>
            <a:pPr defTabSz="966529">
              <a:defRPr/>
            </a:pPr>
            <a:r>
              <a:rPr lang="en-US" dirty="0"/>
              <a:t>The incentives vary based on the type of system, the type of fuel being used, and whether the buildings are critical facilities and can amount to as much as $3 million. </a:t>
            </a:r>
          </a:p>
          <a:p>
            <a:pPr defTabSz="966529">
              <a:defRPr/>
            </a:pPr>
            <a:endParaRPr lang="en-US" sz="1600" dirty="0">
              <a:highlight>
                <a:srgbClr val="FF0000"/>
              </a:highlight>
              <a:latin typeface="Calibri" charset="0"/>
            </a:endParaRPr>
          </a:p>
        </p:txBody>
      </p:sp>
      <p:sp>
        <p:nvSpPr>
          <p:cNvPr id="9219" name="Slide Number Placeholder 3"/>
          <p:cNvSpPr>
            <a:spLocks noGrp="1"/>
          </p:cNvSpPr>
          <p:nvPr>
            <p:ph type="sldNum" sz="quarter" idx="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85305" indent="-302040">
              <a:defRPr sz="2500">
                <a:solidFill>
                  <a:schemeClr val="tx1"/>
                </a:solidFill>
                <a:latin typeface="Calibri" charset="0"/>
                <a:ea typeface="ＭＳ Ｐゴシック" charset="0"/>
              </a:defRPr>
            </a:lvl2pPr>
            <a:lvl3pPr marL="1208161" indent="-241632">
              <a:defRPr sz="2500">
                <a:solidFill>
                  <a:schemeClr val="tx1"/>
                </a:solidFill>
                <a:latin typeface="Calibri" charset="0"/>
                <a:ea typeface="ＭＳ Ｐゴシック" charset="0"/>
              </a:defRPr>
            </a:lvl3pPr>
            <a:lvl4pPr marL="1691426" indent="-241632">
              <a:defRPr sz="2500">
                <a:solidFill>
                  <a:schemeClr val="tx1"/>
                </a:solidFill>
                <a:latin typeface="Calibri" charset="0"/>
                <a:ea typeface="ＭＳ Ｐゴシック" charset="0"/>
              </a:defRPr>
            </a:lvl4pPr>
            <a:lvl5pPr marL="2174690" indent="-241632">
              <a:defRPr sz="2500">
                <a:solidFill>
                  <a:schemeClr val="tx1"/>
                </a:solidFill>
                <a:latin typeface="Calibri" charset="0"/>
                <a:ea typeface="ＭＳ Ｐゴシック" charset="0"/>
              </a:defRPr>
            </a:lvl5pPr>
            <a:lvl6pPr marL="2657954" indent="-241632" eaLnBrk="0" fontAlgn="base" hangingPunct="0">
              <a:spcBef>
                <a:spcPct val="0"/>
              </a:spcBef>
              <a:spcAft>
                <a:spcPct val="0"/>
              </a:spcAft>
              <a:defRPr sz="2500">
                <a:solidFill>
                  <a:schemeClr val="tx1"/>
                </a:solidFill>
                <a:latin typeface="Calibri" charset="0"/>
                <a:ea typeface="ＭＳ Ｐゴシック" charset="0"/>
              </a:defRPr>
            </a:lvl6pPr>
            <a:lvl7pPr marL="3141218" indent="-241632" eaLnBrk="0" fontAlgn="base" hangingPunct="0">
              <a:spcBef>
                <a:spcPct val="0"/>
              </a:spcBef>
              <a:spcAft>
                <a:spcPct val="0"/>
              </a:spcAft>
              <a:defRPr sz="2500">
                <a:solidFill>
                  <a:schemeClr val="tx1"/>
                </a:solidFill>
                <a:latin typeface="Calibri" charset="0"/>
                <a:ea typeface="ＭＳ Ｐゴシック" charset="0"/>
              </a:defRPr>
            </a:lvl7pPr>
            <a:lvl8pPr marL="3624483" indent="-241632" eaLnBrk="0" fontAlgn="base" hangingPunct="0">
              <a:spcBef>
                <a:spcPct val="0"/>
              </a:spcBef>
              <a:spcAft>
                <a:spcPct val="0"/>
              </a:spcAft>
              <a:defRPr sz="2500">
                <a:solidFill>
                  <a:schemeClr val="tx1"/>
                </a:solidFill>
                <a:latin typeface="Calibri" charset="0"/>
                <a:ea typeface="ＭＳ Ｐゴシック" charset="0"/>
              </a:defRPr>
            </a:lvl8pPr>
            <a:lvl9pPr marL="4107747" indent="-241632" eaLnBrk="0" fontAlgn="base" hangingPunct="0">
              <a:spcBef>
                <a:spcPct val="0"/>
              </a:spcBef>
              <a:spcAft>
                <a:spcPct val="0"/>
              </a:spcAft>
              <a:defRPr sz="2500">
                <a:solidFill>
                  <a:schemeClr val="tx1"/>
                </a:solidFill>
                <a:latin typeface="Calibri"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0B5EC9-653B-0A41-A7DD-CC72D059CA9D}" type="slidenum">
              <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91373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xfrm>
            <a:off x="2476500" y="539750"/>
            <a:ext cx="4800600" cy="270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a:xfrm>
            <a:off x="914400" y="3352800"/>
            <a:ext cx="7315200" cy="2990850"/>
          </a:xfrm>
        </p:spPr>
        <p:txBody>
          <a:bodyPr/>
          <a:lstStyle/>
          <a:p>
            <a:pPr defTabSz="966529">
              <a:defRPr/>
            </a:pPr>
            <a:r>
              <a:rPr lang="en-US" dirty="0">
                <a:latin typeface="Calibri" charset="0"/>
              </a:rPr>
              <a:t>The chart that you see here is on our website – njcleanenergy.com. It’s here to show you that there are many different options to find great incentives for combined heat and power systems of every size. Fuel cell technology is also supported, and the program offers flexible options there too.</a:t>
            </a:r>
          </a:p>
          <a:p>
            <a:pPr defTabSz="966529">
              <a:defRPr/>
            </a:pPr>
            <a:endParaRPr lang="en-US" i="1" dirty="0">
              <a:latin typeface="Calibri" charset="0"/>
            </a:endParaRPr>
          </a:p>
          <a:p>
            <a:pPr defTabSz="966529">
              <a:defRPr/>
            </a:pPr>
            <a:r>
              <a:rPr lang="en-US" i="0" dirty="0">
                <a:latin typeface="Calibri" charset="0"/>
              </a:rPr>
              <a:t>This program has generous incentives that help to make CHP even more attractive. Here’s an example: A high rise apartment building might be considering a combined heat and power system. Let’s say they’ve decided that they need a 500 kilowatt system.  500 kW is 500,000 watts. The incentive is $2.00 / watt. That means that they could be eligible for $1,000,000.</a:t>
            </a:r>
          </a:p>
          <a:p>
            <a:pPr defTabSz="966529">
              <a:defRPr/>
            </a:pPr>
            <a:endParaRPr lang="en-US" i="0" dirty="0">
              <a:latin typeface="Calibri" charset="0"/>
            </a:endParaRPr>
          </a:p>
          <a:p>
            <a:pPr defTabSz="966529">
              <a:defRPr/>
            </a:pPr>
            <a:r>
              <a:rPr lang="en-US" i="0" dirty="0">
                <a:latin typeface="Calibri" charset="0"/>
              </a:rPr>
              <a:t>A large regional high school might use a 50kw system. Using the same math, they could be eligible for $100,000.</a:t>
            </a:r>
          </a:p>
          <a:p>
            <a:pPr defTabSz="966529">
              <a:defRPr/>
            </a:pPr>
            <a:endParaRPr lang="en-US" i="0" dirty="0">
              <a:latin typeface="Calibri" charset="0"/>
            </a:endParaRPr>
          </a:p>
          <a:p>
            <a:pPr defTabSz="966529">
              <a:defRPr/>
            </a:pPr>
            <a:r>
              <a:rPr lang="en-US" i="0" dirty="0">
                <a:latin typeface="Calibri" charset="0"/>
              </a:rPr>
              <a:t>And here’s a cool feature. When a system exceeds one incentive tier the incentive </a:t>
            </a:r>
            <a:r>
              <a:rPr lang="en-US" i="0" u="sng" dirty="0">
                <a:latin typeface="Calibri" charset="0"/>
              </a:rPr>
              <a:t>per watt </a:t>
            </a:r>
            <a:r>
              <a:rPr lang="en-US" i="0" u="none" dirty="0">
                <a:latin typeface="Calibri" charset="0"/>
              </a:rPr>
              <a:t>goes down, but the total incentive doesn’t. Here’s how it works. Let’s say that high-rise needed a 600 kW system. The first 500 kW is still eligible for $2.00 per watt - $1,000,000. Then the next 100 kw is incentivized at $1.00. That’s another $100,000 for a total of $1.1 million.</a:t>
            </a:r>
            <a:endParaRPr lang="en-US" i="0" u="sng" dirty="0">
              <a:latin typeface="Calibri" charset="0"/>
            </a:endParaRPr>
          </a:p>
        </p:txBody>
      </p:sp>
      <p:sp>
        <p:nvSpPr>
          <p:cNvPr id="9219" name="Slide Number Placeholder 3"/>
          <p:cNvSpPr>
            <a:spLocks noGrp="1"/>
          </p:cNvSpPr>
          <p:nvPr>
            <p:ph type="sldNum" sz="quarter" idx="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85305" indent="-302040">
              <a:defRPr sz="2500">
                <a:solidFill>
                  <a:schemeClr val="tx1"/>
                </a:solidFill>
                <a:latin typeface="Calibri" charset="0"/>
                <a:ea typeface="ＭＳ Ｐゴシック" charset="0"/>
              </a:defRPr>
            </a:lvl2pPr>
            <a:lvl3pPr marL="1208161" indent="-241632">
              <a:defRPr sz="2500">
                <a:solidFill>
                  <a:schemeClr val="tx1"/>
                </a:solidFill>
                <a:latin typeface="Calibri" charset="0"/>
                <a:ea typeface="ＭＳ Ｐゴシック" charset="0"/>
              </a:defRPr>
            </a:lvl3pPr>
            <a:lvl4pPr marL="1691426" indent="-241632">
              <a:defRPr sz="2500">
                <a:solidFill>
                  <a:schemeClr val="tx1"/>
                </a:solidFill>
                <a:latin typeface="Calibri" charset="0"/>
                <a:ea typeface="ＭＳ Ｐゴシック" charset="0"/>
              </a:defRPr>
            </a:lvl4pPr>
            <a:lvl5pPr marL="2174690" indent="-241632">
              <a:defRPr sz="2500">
                <a:solidFill>
                  <a:schemeClr val="tx1"/>
                </a:solidFill>
                <a:latin typeface="Calibri" charset="0"/>
                <a:ea typeface="ＭＳ Ｐゴシック" charset="0"/>
              </a:defRPr>
            </a:lvl5pPr>
            <a:lvl6pPr marL="2657954" indent="-241632" eaLnBrk="0" fontAlgn="base" hangingPunct="0">
              <a:spcBef>
                <a:spcPct val="0"/>
              </a:spcBef>
              <a:spcAft>
                <a:spcPct val="0"/>
              </a:spcAft>
              <a:defRPr sz="2500">
                <a:solidFill>
                  <a:schemeClr val="tx1"/>
                </a:solidFill>
                <a:latin typeface="Calibri" charset="0"/>
                <a:ea typeface="ＭＳ Ｐゴシック" charset="0"/>
              </a:defRPr>
            </a:lvl6pPr>
            <a:lvl7pPr marL="3141218" indent="-241632" eaLnBrk="0" fontAlgn="base" hangingPunct="0">
              <a:spcBef>
                <a:spcPct val="0"/>
              </a:spcBef>
              <a:spcAft>
                <a:spcPct val="0"/>
              </a:spcAft>
              <a:defRPr sz="2500">
                <a:solidFill>
                  <a:schemeClr val="tx1"/>
                </a:solidFill>
                <a:latin typeface="Calibri" charset="0"/>
                <a:ea typeface="ＭＳ Ｐゴシック" charset="0"/>
              </a:defRPr>
            </a:lvl7pPr>
            <a:lvl8pPr marL="3624483" indent="-241632" eaLnBrk="0" fontAlgn="base" hangingPunct="0">
              <a:spcBef>
                <a:spcPct val="0"/>
              </a:spcBef>
              <a:spcAft>
                <a:spcPct val="0"/>
              </a:spcAft>
              <a:defRPr sz="2500">
                <a:solidFill>
                  <a:schemeClr val="tx1"/>
                </a:solidFill>
                <a:latin typeface="Calibri" charset="0"/>
                <a:ea typeface="ＭＳ Ｐゴシック" charset="0"/>
              </a:defRPr>
            </a:lvl8pPr>
            <a:lvl9pPr marL="4107747" indent="-241632" eaLnBrk="0" fontAlgn="base" hangingPunct="0">
              <a:spcBef>
                <a:spcPct val="0"/>
              </a:spcBef>
              <a:spcAft>
                <a:spcPct val="0"/>
              </a:spcAft>
              <a:defRPr sz="2500">
                <a:solidFill>
                  <a:schemeClr val="tx1"/>
                </a:solidFill>
                <a:latin typeface="Calibri"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0B5EC9-653B-0A41-A7DD-CC72D059CA9D}" type="slidenum">
              <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82875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5123" name="Slide Number Placeholder 3"/>
          <p:cNvSpPr>
            <a:spLocks noGrp="1"/>
          </p:cNvSpPr>
          <p:nvPr>
            <p:ph type="sldNum" sz="quarter" idx="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800225" indent="-307778">
              <a:defRPr sz="2500">
                <a:solidFill>
                  <a:schemeClr val="tx1"/>
                </a:solidFill>
                <a:latin typeface="Calibri" charset="0"/>
                <a:ea typeface="ＭＳ Ｐゴシック" charset="0"/>
              </a:defRPr>
            </a:lvl2pPr>
            <a:lvl3pPr marL="1231116" indent="-246223">
              <a:defRPr sz="2500">
                <a:solidFill>
                  <a:schemeClr val="tx1"/>
                </a:solidFill>
                <a:latin typeface="Calibri" charset="0"/>
                <a:ea typeface="ＭＳ Ｐゴシック" charset="0"/>
              </a:defRPr>
            </a:lvl3pPr>
            <a:lvl4pPr marL="1723562" indent="-246223">
              <a:defRPr sz="2500">
                <a:solidFill>
                  <a:schemeClr val="tx1"/>
                </a:solidFill>
                <a:latin typeface="Calibri" charset="0"/>
                <a:ea typeface="ＭＳ Ｐゴシック" charset="0"/>
              </a:defRPr>
            </a:lvl4pPr>
            <a:lvl5pPr marL="2216009" indent="-246223">
              <a:defRPr sz="2500">
                <a:solidFill>
                  <a:schemeClr val="tx1"/>
                </a:solidFill>
                <a:latin typeface="Calibri" charset="0"/>
                <a:ea typeface="ＭＳ Ｐゴシック" charset="0"/>
              </a:defRPr>
            </a:lvl5pPr>
            <a:lvl6pPr marL="2708455" indent="-246223" eaLnBrk="0" fontAlgn="base" hangingPunct="0">
              <a:spcBef>
                <a:spcPct val="0"/>
              </a:spcBef>
              <a:spcAft>
                <a:spcPct val="0"/>
              </a:spcAft>
              <a:defRPr sz="2500">
                <a:solidFill>
                  <a:schemeClr val="tx1"/>
                </a:solidFill>
                <a:latin typeface="Calibri" charset="0"/>
                <a:ea typeface="ＭＳ Ｐゴシック" charset="0"/>
              </a:defRPr>
            </a:lvl6pPr>
            <a:lvl7pPr marL="3200901" indent="-246223" eaLnBrk="0" fontAlgn="base" hangingPunct="0">
              <a:spcBef>
                <a:spcPct val="0"/>
              </a:spcBef>
              <a:spcAft>
                <a:spcPct val="0"/>
              </a:spcAft>
              <a:defRPr sz="2500">
                <a:solidFill>
                  <a:schemeClr val="tx1"/>
                </a:solidFill>
                <a:latin typeface="Calibri" charset="0"/>
                <a:ea typeface="ＭＳ Ｐゴシック" charset="0"/>
              </a:defRPr>
            </a:lvl7pPr>
            <a:lvl8pPr marL="3693348" indent="-246223" eaLnBrk="0" fontAlgn="base" hangingPunct="0">
              <a:spcBef>
                <a:spcPct val="0"/>
              </a:spcBef>
              <a:spcAft>
                <a:spcPct val="0"/>
              </a:spcAft>
              <a:defRPr sz="2500">
                <a:solidFill>
                  <a:schemeClr val="tx1"/>
                </a:solidFill>
                <a:latin typeface="Calibri" charset="0"/>
                <a:ea typeface="ＭＳ Ｐゴシック" charset="0"/>
              </a:defRPr>
            </a:lvl8pPr>
            <a:lvl9pPr marL="4185795" indent="-246223" eaLnBrk="0" fontAlgn="base" hangingPunct="0">
              <a:spcBef>
                <a:spcPct val="0"/>
              </a:spcBef>
              <a:spcAft>
                <a:spcPct val="0"/>
              </a:spcAft>
              <a:defRPr sz="2500">
                <a:solidFill>
                  <a:schemeClr val="tx1"/>
                </a:solidFill>
                <a:latin typeface="Calibri" charset="0"/>
                <a:ea typeface="ＭＳ Ｐゴシック" charset="0"/>
              </a:defRPr>
            </a:lvl9pPr>
          </a:lstStyle>
          <a:p>
            <a:pPr defTabSz="948507">
              <a:defRPr/>
            </a:pPr>
            <a:fld id="{8BFBAA34-A3F6-1F40-979A-ACB7D04D61AB}" type="slidenum">
              <a:rPr lang="en-US" sz="1200">
                <a:solidFill>
                  <a:prstClr val="black"/>
                </a:solidFill>
                <a:ea typeface="Arial Unicode MS" panose="020B0604020202020204" pitchFamily="34" charset="-128"/>
                <a:cs typeface="Arial Unicode MS" panose="020B0604020202020204" pitchFamily="34" charset="-128"/>
              </a:rPr>
              <a:pPr defTabSz="948507">
                <a:defRPr/>
              </a:pPr>
              <a:t>18</a:t>
            </a:fld>
            <a:endParaRPr lang="en-US" sz="1200">
              <a:solidFill>
                <a:prstClr val="black"/>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26756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xfrm>
            <a:off x="2476500" y="539750"/>
            <a:ext cx="4800600" cy="270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endParaRPr lang="en-US">
              <a:effectLst/>
              <a:highlight>
                <a:srgbClr val="FF0000"/>
              </a:highlight>
            </a:endParaRPr>
          </a:p>
          <a:p>
            <a:endParaRPr lang="en-US">
              <a:highlight>
                <a:srgbClr val="FF0000"/>
              </a:highlight>
              <a:latin typeface="Calibri" charset="0"/>
            </a:endParaRPr>
          </a:p>
        </p:txBody>
      </p:sp>
      <p:sp>
        <p:nvSpPr>
          <p:cNvPr id="9219" name="Slide Number Placeholder 3"/>
          <p:cNvSpPr>
            <a:spLocks noGrp="1"/>
          </p:cNvSpPr>
          <p:nvPr>
            <p:ph type="sldNum" sz="quarter" idx="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85305" indent="-302040">
              <a:defRPr sz="2500">
                <a:solidFill>
                  <a:schemeClr val="tx1"/>
                </a:solidFill>
                <a:latin typeface="Calibri" charset="0"/>
                <a:ea typeface="ＭＳ Ｐゴシック" charset="0"/>
              </a:defRPr>
            </a:lvl2pPr>
            <a:lvl3pPr marL="1208161" indent="-241632">
              <a:defRPr sz="2500">
                <a:solidFill>
                  <a:schemeClr val="tx1"/>
                </a:solidFill>
                <a:latin typeface="Calibri" charset="0"/>
                <a:ea typeface="ＭＳ Ｐゴシック" charset="0"/>
              </a:defRPr>
            </a:lvl3pPr>
            <a:lvl4pPr marL="1691426" indent="-241632">
              <a:defRPr sz="2500">
                <a:solidFill>
                  <a:schemeClr val="tx1"/>
                </a:solidFill>
                <a:latin typeface="Calibri" charset="0"/>
                <a:ea typeface="ＭＳ Ｐゴシック" charset="0"/>
              </a:defRPr>
            </a:lvl4pPr>
            <a:lvl5pPr marL="2174690" indent="-241632">
              <a:defRPr sz="2500">
                <a:solidFill>
                  <a:schemeClr val="tx1"/>
                </a:solidFill>
                <a:latin typeface="Calibri" charset="0"/>
                <a:ea typeface="ＭＳ Ｐゴシック" charset="0"/>
              </a:defRPr>
            </a:lvl5pPr>
            <a:lvl6pPr marL="2657954" indent="-241632" eaLnBrk="0" fontAlgn="base" hangingPunct="0">
              <a:spcBef>
                <a:spcPct val="0"/>
              </a:spcBef>
              <a:spcAft>
                <a:spcPct val="0"/>
              </a:spcAft>
              <a:defRPr sz="2500">
                <a:solidFill>
                  <a:schemeClr val="tx1"/>
                </a:solidFill>
                <a:latin typeface="Calibri" charset="0"/>
                <a:ea typeface="ＭＳ Ｐゴシック" charset="0"/>
              </a:defRPr>
            </a:lvl6pPr>
            <a:lvl7pPr marL="3141218" indent="-241632" eaLnBrk="0" fontAlgn="base" hangingPunct="0">
              <a:spcBef>
                <a:spcPct val="0"/>
              </a:spcBef>
              <a:spcAft>
                <a:spcPct val="0"/>
              </a:spcAft>
              <a:defRPr sz="2500">
                <a:solidFill>
                  <a:schemeClr val="tx1"/>
                </a:solidFill>
                <a:latin typeface="Calibri" charset="0"/>
                <a:ea typeface="ＭＳ Ｐゴシック" charset="0"/>
              </a:defRPr>
            </a:lvl7pPr>
            <a:lvl8pPr marL="3624483" indent="-241632" eaLnBrk="0" fontAlgn="base" hangingPunct="0">
              <a:spcBef>
                <a:spcPct val="0"/>
              </a:spcBef>
              <a:spcAft>
                <a:spcPct val="0"/>
              </a:spcAft>
              <a:defRPr sz="2500">
                <a:solidFill>
                  <a:schemeClr val="tx1"/>
                </a:solidFill>
                <a:latin typeface="Calibri" charset="0"/>
                <a:ea typeface="ＭＳ Ｐゴシック" charset="0"/>
              </a:defRPr>
            </a:lvl8pPr>
            <a:lvl9pPr marL="4107747" indent="-241632" eaLnBrk="0" fontAlgn="base" hangingPunct="0">
              <a:spcBef>
                <a:spcPct val="0"/>
              </a:spcBef>
              <a:spcAft>
                <a:spcPct val="0"/>
              </a:spcAft>
              <a:defRPr sz="25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19</a:t>
            </a:fld>
            <a:endParaRPr lang="en-US" sz="12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8758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xfrm>
            <a:off x="2476500" y="539750"/>
            <a:ext cx="4800600" cy="270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a:t>Here is a quick simplified look at how a combined heat and power system works. </a:t>
            </a:r>
          </a:p>
          <a:p>
            <a:endParaRPr lang="en-US"/>
          </a:p>
          <a:p>
            <a:r>
              <a:rPr lang="en-US"/>
              <a:t>A fuel source – usually natural gas – is used to spin a turbine that creates electricity. In most cases, the cost of the generating system pays for itself quickly by generating electricity less expensively than the user would need to pay the utility.</a:t>
            </a:r>
          </a:p>
          <a:p>
            <a:endParaRPr lang="en-US"/>
          </a:p>
          <a:p>
            <a:r>
              <a:rPr lang="en-US"/>
              <a:t>With a conventional generator, the hot exhaust would just be vented to the outside air. But with a CHP system, that hot exhaust is used to heat water that can be used for steam or hot water. </a:t>
            </a:r>
          </a:p>
          <a:p>
            <a:endParaRPr lang="en-US"/>
          </a:p>
          <a:p>
            <a:r>
              <a:rPr lang="en-US"/>
              <a:t>And by using the heated exhaust instead of burning more natural gas to heat water, demand for gas is reduced as well, yielding even more savings.</a:t>
            </a:r>
          </a:p>
        </p:txBody>
      </p:sp>
      <p:sp>
        <p:nvSpPr>
          <p:cNvPr id="9219" name="Slide Number Placeholder 3"/>
          <p:cNvSpPr>
            <a:spLocks noGrp="1"/>
          </p:cNvSpPr>
          <p:nvPr>
            <p:ph type="sldNum" sz="quarter" idx="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785305" indent="-302040">
              <a:defRPr sz="2500">
                <a:solidFill>
                  <a:schemeClr val="tx1"/>
                </a:solidFill>
                <a:latin typeface="Calibri" charset="0"/>
                <a:ea typeface="ＭＳ Ｐゴシック" charset="0"/>
              </a:defRPr>
            </a:lvl2pPr>
            <a:lvl3pPr marL="1208161" indent="-241632">
              <a:defRPr sz="2500">
                <a:solidFill>
                  <a:schemeClr val="tx1"/>
                </a:solidFill>
                <a:latin typeface="Calibri" charset="0"/>
                <a:ea typeface="ＭＳ Ｐゴシック" charset="0"/>
              </a:defRPr>
            </a:lvl3pPr>
            <a:lvl4pPr marL="1691426" indent="-241632">
              <a:defRPr sz="2500">
                <a:solidFill>
                  <a:schemeClr val="tx1"/>
                </a:solidFill>
                <a:latin typeface="Calibri" charset="0"/>
                <a:ea typeface="ＭＳ Ｐゴシック" charset="0"/>
              </a:defRPr>
            </a:lvl4pPr>
            <a:lvl5pPr marL="2174690" indent="-241632">
              <a:defRPr sz="2500">
                <a:solidFill>
                  <a:schemeClr val="tx1"/>
                </a:solidFill>
                <a:latin typeface="Calibri" charset="0"/>
                <a:ea typeface="ＭＳ Ｐゴシック" charset="0"/>
              </a:defRPr>
            </a:lvl5pPr>
            <a:lvl6pPr marL="2657954" indent="-241632" eaLnBrk="0" fontAlgn="base" hangingPunct="0">
              <a:spcBef>
                <a:spcPct val="0"/>
              </a:spcBef>
              <a:spcAft>
                <a:spcPct val="0"/>
              </a:spcAft>
              <a:defRPr sz="2500">
                <a:solidFill>
                  <a:schemeClr val="tx1"/>
                </a:solidFill>
                <a:latin typeface="Calibri" charset="0"/>
                <a:ea typeface="ＭＳ Ｐゴシック" charset="0"/>
              </a:defRPr>
            </a:lvl6pPr>
            <a:lvl7pPr marL="3141218" indent="-241632" eaLnBrk="0" fontAlgn="base" hangingPunct="0">
              <a:spcBef>
                <a:spcPct val="0"/>
              </a:spcBef>
              <a:spcAft>
                <a:spcPct val="0"/>
              </a:spcAft>
              <a:defRPr sz="2500">
                <a:solidFill>
                  <a:schemeClr val="tx1"/>
                </a:solidFill>
                <a:latin typeface="Calibri" charset="0"/>
                <a:ea typeface="ＭＳ Ｐゴシック" charset="0"/>
              </a:defRPr>
            </a:lvl7pPr>
            <a:lvl8pPr marL="3624483" indent="-241632" eaLnBrk="0" fontAlgn="base" hangingPunct="0">
              <a:spcBef>
                <a:spcPct val="0"/>
              </a:spcBef>
              <a:spcAft>
                <a:spcPct val="0"/>
              </a:spcAft>
              <a:defRPr sz="2500">
                <a:solidFill>
                  <a:schemeClr val="tx1"/>
                </a:solidFill>
                <a:latin typeface="Calibri" charset="0"/>
                <a:ea typeface="ＭＳ Ｐゴシック" charset="0"/>
              </a:defRPr>
            </a:lvl8pPr>
            <a:lvl9pPr marL="4107747" indent="-241632" eaLnBrk="0" fontAlgn="base" hangingPunct="0">
              <a:spcBef>
                <a:spcPct val="0"/>
              </a:spcBef>
              <a:spcAft>
                <a:spcPct val="0"/>
              </a:spcAft>
              <a:defRPr sz="2500">
                <a:solidFill>
                  <a:schemeClr val="tx1"/>
                </a:solidFill>
                <a:latin typeface="Calibri"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0B5EC9-653B-0A41-A7DD-CC72D059CA9D}" type="slidenum">
              <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1008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C8B9F606-599A-42D5-AE04-579A53076C5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F06EF-E303-4BF3-8DB6-598B242164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20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C8B9F606-599A-42D5-AE04-579A53076C5B}" type="slidenum">
              <a:rPr lang="en-US" smtClean="0"/>
              <a:pPr/>
              <a:t>6</a:t>
            </a:fld>
            <a:endParaRPr lang="en-US"/>
          </a:p>
        </p:txBody>
      </p:sp>
    </p:spTree>
    <p:extLst>
      <p:ext uri="{BB962C8B-B14F-4D97-AF65-F5344CB8AC3E}">
        <p14:creationId xmlns:p14="http://schemas.microsoft.com/office/powerpoint/2010/main" val="99456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spcAft>
                <a:spcPts val="607"/>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This chart shows regional marginal generation emissions factors for today based on EPA AVERT model – you can see the emissions range range from 1,000 to 1,100 lbs CO2/MWh for Ca, NY and New England and Florida – to over 1,800 lbs/MWh in most of the </a:t>
            </a:r>
            <a:r>
              <a:rPr lang="en-US" dirty="0" err="1">
                <a:ea typeface="Times New Roman" panose="02020603050405020304" pitchFamily="18" charset="0"/>
                <a:cs typeface="Times New Roman" panose="02020603050405020304" pitchFamily="18" charset="0"/>
              </a:rPr>
              <a:t>midwest</a:t>
            </a:r>
            <a:r>
              <a:rPr lang="en-US" dirty="0">
                <a:ea typeface="Times New Roman" panose="02020603050405020304" pitchFamily="18" charset="0"/>
                <a:cs typeface="Times New Roman" panose="02020603050405020304" pitchFamily="18" charset="0"/>
              </a:rPr>
              <a:t> and central states.</a:t>
            </a:r>
          </a:p>
          <a:p>
            <a:pPr marL="173422" indent="-173422">
              <a:spcAft>
                <a:spcPts val="607"/>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Again, remember from the last slide that well-run natural gas CHP has emissions factors ranging from 430 to 610 lbs of CO2 per MWh</a:t>
            </a:r>
          </a:p>
          <a:p>
            <a:pPr marL="173422" indent="-173422">
              <a:spcAft>
                <a:spcPts val="607"/>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While economy-wide electrification and decarbonization of electricity generation is being pursued aggressively in many states and cities, fossil fuels, and natural gas specifically, are likely to remain as the marginal generation resource for the near and mid term, and may be necessary over the longer term in some regions to support the integration of greater amounts of renewable resources and provide needed grid regulation services. </a:t>
            </a:r>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fld id="{477A7204-24F1-4D9B-9637-BBBDC633BFEC}" type="slidenum">
              <a:rPr lang="en-US" smtClean="0"/>
              <a:t>11</a:t>
            </a:fld>
            <a:endParaRPr lang="en-US"/>
          </a:p>
        </p:txBody>
      </p:sp>
    </p:spTree>
    <p:extLst>
      <p:ext uri="{BB962C8B-B14F-4D97-AF65-F5344CB8AC3E}">
        <p14:creationId xmlns:p14="http://schemas.microsoft.com/office/powerpoint/2010/main" val="150087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4288" y="865188"/>
            <a:ext cx="4157662" cy="2338387"/>
          </a:xfrm>
        </p:spPr>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300"/>
              </a:spcAft>
            </a:pPr>
            <a:r>
              <a:rPr lang="en-US" sz="1200" dirty="0">
                <a:solidFill>
                  <a:schemeClr val="tx1"/>
                </a:solidFill>
                <a:latin typeface="+mn-lt"/>
              </a:rPr>
              <a:t>This table shows the energy and emissions savings from the 1.1 MW natural gas </a:t>
            </a:r>
            <a:r>
              <a:rPr lang="en-US" sz="1200" dirty="0" err="1">
                <a:solidFill>
                  <a:schemeClr val="tx1"/>
                </a:solidFill>
                <a:latin typeface="+mn-lt"/>
              </a:rPr>
              <a:t>recip</a:t>
            </a:r>
            <a:r>
              <a:rPr lang="en-US" sz="1200" dirty="0">
                <a:solidFill>
                  <a:schemeClr val="tx1"/>
                </a:solidFill>
                <a:latin typeface="+mn-lt"/>
              </a:rPr>
              <a:t> engine CHP system on the previous slides lined up with the energy and CO2 savings from 1.1 MWs of utility scale solar PV and 20 MW of Wind capacity</a:t>
            </a:r>
          </a:p>
          <a:p>
            <a:pPr marL="171450" marR="0" lvl="0" indent="-171450" algn="l" defTabSz="914400" rtl="0" eaLnBrk="1" fontAlgn="auto" latinLnBrk="0" hangingPunct="1">
              <a:lnSpc>
                <a:spcPct val="100000"/>
              </a:lnSpc>
              <a:spcBef>
                <a:spcPts val="0"/>
              </a:spcBef>
              <a:spcAft>
                <a:spcPts val="300"/>
              </a:spcAft>
              <a:buClrTx/>
              <a:buSzTx/>
              <a:buFont typeface="Arial"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First, it’s important to note that CHP, like energy efficiency projects and renewable projects, displaces marginal grid generation (including T&amp;D losses)</a:t>
            </a:r>
          </a:p>
          <a:p>
            <a:pPr marL="171450" marR="0" lvl="0" indent="-171450" algn="l" defTabSz="914400" rtl="0" eaLnBrk="1" fontAlgn="auto" latinLnBrk="0" hangingPunct="1">
              <a:lnSpc>
                <a:spcPct val="100000"/>
              </a:lnSpc>
              <a:spcBef>
                <a:spcPts val="0"/>
              </a:spcBef>
              <a:spcAft>
                <a:spcPts val="300"/>
              </a:spcAft>
              <a:buClrTx/>
              <a:buSzTx/>
              <a:buFont typeface="Arial"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And today, that marginal generation is currently a mix of coal and natural gas in most regions of the US</a:t>
            </a:r>
          </a:p>
          <a:p>
            <a:pPr marL="171450" marR="0" lvl="0" indent="-171450" algn="l" defTabSz="914400" rtl="0" eaLnBrk="1" fontAlgn="auto" latinLnBrk="0" hangingPunct="1">
              <a:lnSpc>
                <a:spcPct val="100000"/>
              </a:lnSpc>
              <a:spcBef>
                <a:spcPts val="0"/>
              </a:spcBef>
              <a:spcAft>
                <a:spcPts val="300"/>
              </a:spcAft>
              <a:buClrTx/>
              <a:buSzTx/>
              <a:buFont typeface="Arial"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You can see that the annual CO2 savings from natural gas CHP today, a technology that is not zero emissions, is of the same order as the annual savings from 1.1 MW of PV and Wind, and that’s </a:t>
            </a:r>
            <a:r>
              <a:rPr kumimoji="0" lang="en-US" sz="1200" b="0" i="0" u="sng" strike="noStrike" kern="1200" cap="none" spc="0" normalizeH="0" baseline="0" noProof="0" dirty="0">
                <a:ln>
                  <a:noFill/>
                </a:ln>
                <a:solidFill>
                  <a:schemeClr val="tx1"/>
                </a:solidFill>
                <a:effectLst/>
                <a:uLnTx/>
                <a:uFillTx/>
                <a:latin typeface="+mn-lt"/>
                <a:ea typeface="+mn-ea"/>
                <a:cs typeface="Calibri" panose="020F0502020204030204" pitchFamily="34" charset="0"/>
              </a:rPr>
              <a:t>due to the high annual operating hours and high efficiency of properly designed and operated CHP system</a:t>
            </a:r>
            <a:r>
              <a:rPr kumimoji="0" lang="en-US" sz="12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  The higher operating hours are reflected in the much higher annual capacity factor of 80% for CHP vs the 2021 national averages of 24% for PV and 34% for Wind</a:t>
            </a:r>
          </a:p>
          <a:p>
            <a:pPr marL="171450" marR="0" lvl="0" indent="-171450" algn="l" defTabSz="914400" rtl="0" eaLnBrk="1" fontAlgn="auto" latinLnBrk="0" hangingPunct="1">
              <a:lnSpc>
                <a:spcPct val="100000"/>
              </a:lnSpc>
              <a:spcBef>
                <a:spcPts val="0"/>
              </a:spcBef>
              <a:spcAft>
                <a:spcPts val="300"/>
              </a:spcAft>
              <a:buClrTx/>
              <a:buSzTx/>
              <a:buFont typeface="Arial"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And you can also see how CHP’s savings further increase if that system was fueled by biogas or some other net-zero fuel</a:t>
            </a:r>
          </a:p>
          <a:p>
            <a:endParaRPr lang="en-US" dirty="0"/>
          </a:p>
          <a:p>
            <a:endParaRPr lang="en-US" dirty="0"/>
          </a:p>
          <a:p>
            <a:r>
              <a:rPr lang="en-US" dirty="0"/>
              <a:t>Assumptions:</a:t>
            </a:r>
          </a:p>
          <a:p>
            <a:r>
              <a:rPr lang="en-US" dirty="0"/>
              <a:t>CHP based on 1.1 MW </a:t>
            </a:r>
            <a:r>
              <a:rPr lang="en-US" dirty="0" err="1"/>
              <a:t>Recip</a:t>
            </a:r>
            <a:r>
              <a:rPr lang="en-US" dirty="0"/>
              <a:t> Engine CHP -  37.5% electric efficiency,  4.3 MMBtu thermal output, 80.6% total CHP efficiency,– Derived from DOE CHP Technology Fact Sheets, 2017</a:t>
            </a:r>
          </a:p>
          <a:p>
            <a:r>
              <a:rPr lang="en-US" dirty="0"/>
              <a:t>CHP annual capacity factor is 80%, typical of well designed and operated institutional CHP systems	</a:t>
            </a:r>
          </a:p>
          <a:p>
            <a:r>
              <a:rPr lang="en-US" dirty="0"/>
              <a:t>Capacity factors for PV and wind based on 2019 National averages - Source: DOE Electric Power Monthly, Feb 2020</a:t>
            </a:r>
          </a:p>
          <a:p>
            <a:r>
              <a:rPr lang="en-US" dirty="0"/>
              <a:t>CHP, PV, and Wind displace national EPA AVERT Marginal Generation (2021 data) resources as an estimate of displaced marginal generation – 8,996 Btu/kWh, 1,534 lbs CO2/MWh, 5.3% T&amp;D losses; </a:t>
            </a:r>
          </a:p>
          <a:p>
            <a:r>
              <a:rPr lang="en-US" dirty="0"/>
              <a:t>CHP thermal output displaces 80% efficient on-site natural gas boiler with NOx emissions of 0.1 </a:t>
            </a:r>
            <a:r>
              <a:rPr lang="en-US" dirty="0" err="1"/>
              <a:t>lb</a:t>
            </a:r>
            <a:r>
              <a:rPr lang="en-US" dirty="0"/>
              <a:t>/MMBtu</a:t>
            </a:r>
          </a:p>
          <a:p>
            <a:endParaRPr lang="en-US" dirty="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fld id="{B513BBBC-87D2-4B40-AA77-3D97F5AB0E7D}" type="slidenum">
              <a:rPr lang="en-US" smtClean="0"/>
              <a:t>12</a:t>
            </a:fld>
            <a:endParaRPr lang="en-US" dirty="0"/>
          </a:p>
        </p:txBody>
      </p:sp>
    </p:spTree>
    <p:extLst>
      <p:ext uri="{BB962C8B-B14F-4D97-AF65-F5344CB8AC3E}">
        <p14:creationId xmlns:p14="http://schemas.microsoft.com/office/powerpoint/2010/main" val="307137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575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722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0"/>
            <a:ext cx="10363200" cy="1676400"/>
          </a:xfrm>
        </p:spPr>
        <p:txBody>
          <a:bodyPr>
            <a:normAutofit/>
          </a:bodyPr>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2743200" y="3276600"/>
            <a:ext cx="8534400" cy="1752600"/>
          </a:xfrm>
        </p:spPr>
        <p:txBody>
          <a:bodyPr>
            <a:normAutofit/>
          </a:bodyPr>
          <a:lstStyle>
            <a:lvl1pPr marL="0" indent="0" algn="r">
              <a:buNone/>
              <a:defRPr sz="24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5" name="Straight Connector 4"/>
          <p:cNvCxnSpPr/>
          <p:nvPr userDrawn="1"/>
        </p:nvCxnSpPr>
        <p:spPr>
          <a:xfrm>
            <a:off x="1117600" y="6172200"/>
            <a:ext cx="104648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09600" y="6136575"/>
            <a:ext cx="109728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371600"/>
            <a:ext cx="10363200" cy="1676400"/>
          </a:xfrm>
        </p:spPr>
        <p:txBody>
          <a:bodyPr>
            <a:normAutofit/>
          </a:bodyPr>
          <a:lstStyle>
            <a:lvl1pPr>
              <a:defRPr sz="4800"/>
            </a:lvl1pPr>
          </a:lstStyle>
          <a:p>
            <a:r>
              <a:rPr lang="en-US" dirty="0"/>
              <a:t>Thank you</a:t>
            </a:r>
          </a:p>
        </p:txBody>
      </p:sp>
      <p:sp>
        <p:nvSpPr>
          <p:cNvPr id="3" name="Subtitle 2"/>
          <p:cNvSpPr>
            <a:spLocks noGrp="1"/>
          </p:cNvSpPr>
          <p:nvPr>
            <p:ph type="subTitle" idx="1" hasCustomPrompt="1"/>
          </p:nvPr>
        </p:nvSpPr>
        <p:spPr>
          <a:xfrm>
            <a:off x="2743200" y="3276600"/>
            <a:ext cx="8534400" cy="2438400"/>
          </a:xfrm>
        </p:spPr>
        <p:txBody>
          <a:bodyPr>
            <a:normAutofit/>
          </a:bodyPr>
          <a:lstStyle>
            <a:lvl1pPr marL="0" indent="0" algn="r">
              <a:buNone/>
              <a:defRPr sz="21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and contact info]</a:t>
            </a:r>
          </a:p>
        </p:txBody>
      </p:sp>
      <p:cxnSp>
        <p:nvCxnSpPr>
          <p:cNvPr id="5" name="Straight Connector 4"/>
          <p:cNvCxnSpPr/>
          <p:nvPr userDrawn="1"/>
        </p:nvCxnSpPr>
        <p:spPr>
          <a:xfrm>
            <a:off x="1117600" y="6172200"/>
            <a:ext cx="104648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6" name="Picture 2" descr="C:\Users\Christine\Documents\Admin\Logos\Generic CHP TAP\Generic CHP TAP Logo_Long.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657600" y="6234212"/>
            <a:ext cx="4978400" cy="62378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a:spLocks noGrp="1"/>
          </p:cNvSpPr>
          <p:nvPr>
            <p:ph type="sldNum" sz="quarter" idx="4"/>
          </p:nvPr>
        </p:nvSpPr>
        <p:spPr>
          <a:xfrm>
            <a:off x="269703" y="6044524"/>
            <a:ext cx="601156" cy="251046"/>
          </a:xfrm>
          <a:prstGeom prst="rect">
            <a:avLst/>
          </a:prstGeom>
        </p:spPr>
        <p:txBody>
          <a:bodyPr vert="horz" lIns="0" tIns="45720" rIns="91440" bIns="45720" rtlCol="0" anchor="ctr"/>
          <a:lstStyle>
            <a:lvl1pPr algn="l">
              <a:defRPr sz="750">
                <a:solidFill>
                  <a:schemeClr val="tx1">
                    <a:tint val="75000"/>
                  </a:schemeClr>
                </a:solidFill>
              </a:defRPr>
            </a:lvl1pPr>
          </a:lstStyle>
          <a:p>
            <a:fld id="{4FFBE989-400D-B94A-945A-5633B3F5FC65}" type="slidenum">
              <a:rPr lang="en-US" smtClean="0"/>
              <a:pPr/>
              <a:t>‹#›</a:t>
            </a:fld>
            <a:endParaRPr lang="en-US" dirty="0"/>
          </a:p>
        </p:txBody>
      </p:sp>
    </p:spTree>
    <p:extLst>
      <p:ext uri="{BB962C8B-B14F-4D97-AF65-F5344CB8AC3E}">
        <p14:creationId xmlns:p14="http://schemas.microsoft.com/office/powerpoint/2010/main" val="1283776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5494845" y="6522059"/>
            <a:ext cx="601156" cy="251046"/>
          </a:xfrm>
          <a:prstGeom prst="rect">
            <a:avLst/>
          </a:prstGeom>
        </p:spPr>
        <p:txBody>
          <a:bodyPr vert="horz" lIns="0" tIns="45720" rIns="91440" bIns="45720" rtlCol="0" anchor="ctr"/>
          <a:lstStyle>
            <a:lvl1pPr algn="ctr">
              <a:defRPr sz="750">
                <a:solidFill>
                  <a:schemeClr val="tx1">
                    <a:tint val="75000"/>
                  </a:schemeClr>
                </a:solidFill>
              </a:defRPr>
            </a:lvl1pPr>
          </a:lstStyle>
          <a:p>
            <a:fld id="{4FFBE989-400D-B94A-945A-5633B3F5FC65}" type="slidenum">
              <a:rPr lang="en-US" smtClean="0"/>
              <a:pPr/>
              <a:t>‹#›</a:t>
            </a:fld>
            <a:endParaRPr lang="en-US" dirty="0"/>
          </a:p>
        </p:txBody>
      </p:sp>
    </p:spTree>
    <p:extLst>
      <p:ext uri="{BB962C8B-B14F-4D97-AF65-F5344CB8AC3E}">
        <p14:creationId xmlns:p14="http://schemas.microsoft.com/office/powerpoint/2010/main" val="2040492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5494845" y="6522059"/>
            <a:ext cx="601156" cy="251046"/>
          </a:xfrm>
          <a:prstGeom prst="rect">
            <a:avLst/>
          </a:prstGeom>
        </p:spPr>
        <p:txBody>
          <a:bodyPr vert="horz" lIns="0" tIns="45720" rIns="91440" bIns="45720" rtlCol="0" anchor="ctr"/>
          <a:lstStyle>
            <a:lvl1pPr algn="ctr">
              <a:defRPr sz="750">
                <a:solidFill>
                  <a:schemeClr val="tx1">
                    <a:tint val="75000"/>
                  </a:schemeClr>
                </a:solidFill>
              </a:defRPr>
            </a:lvl1pPr>
          </a:lstStyle>
          <a:p>
            <a:fld id="{4FFBE989-400D-B94A-945A-5633B3F5FC65}" type="slidenum">
              <a:rPr lang="en-US" smtClean="0"/>
              <a:pPr/>
              <a:t>‹#›</a:t>
            </a:fld>
            <a:endParaRPr lang="en-US" dirty="0"/>
          </a:p>
        </p:txBody>
      </p:sp>
    </p:spTree>
    <p:extLst>
      <p:ext uri="{BB962C8B-B14F-4D97-AF65-F5344CB8AC3E}">
        <p14:creationId xmlns:p14="http://schemas.microsoft.com/office/powerpoint/2010/main" val="2040492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A5CA78-9790-4CBA-B0C6-9D46C09A4BF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0" t="4646" r="40" b="33855"/>
          <a:stretch/>
        </p:blipFill>
        <p:spPr>
          <a:xfrm>
            <a:off x="-4829" y="3108992"/>
            <a:ext cx="12192000" cy="3749008"/>
          </a:xfrm>
          <a:prstGeom prst="rect">
            <a:avLst/>
          </a:prstGeom>
        </p:spPr>
      </p:pic>
      <p:pic>
        <p:nvPicPr>
          <p:cNvPr id="21" name="Graphic 20">
            <a:extLst>
              <a:ext uri="{FF2B5EF4-FFF2-40B4-BE49-F238E27FC236}">
                <a16:creationId xmlns:a16="http://schemas.microsoft.com/office/drawing/2014/main" id="{7BFF61F5-3CCE-4646-B503-A631792BC8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59" y="2932707"/>
            <a:ext cx="12201659" cy="1847448"/>
          </a:xfrm>
          <a:prstGeom prst="rect">
            <a:avLst/>
          </a:prstGeom>
        </p:spPr>
      </p:pic>
      <p:sp>
        <p:nvSpPr>
          <p:cNvPr id="7" name="Snip Single Corner Rectangle 9"/>
          <p:cNvSpPr/>
          <p:nvPr/>
        </p:nvSpPr>
        <p:spPr>
          <a:xfrm>
            <a:off x="-23027" y="1580590"/>
            <a:ext cx="12215027" cy="1617044"/>
          </a:xfrm>
          <a:prstGeom prst="rect">
            <a:avLst/>
          </a:prstGeom>
          <a:solidFill>
            <a:srgbClr val="02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4974F4B-A3C4-4903-8B0C-C726394A59CC}"/>
              </a:ext>
            </a:extLst>
          </p:cNvPr>
          <p:cNvSpPr txBox="1"/>
          <p:nvPr userDrawn="1"/>
        </p:nvSpPr>
        <p:spPr>
          <a:xfrm>
            <a:off x="10447491" y="2194324"/>
            <a:ext cx="2711356" cy="1938992"/>
          </a:xfrm>
          <a:prstGeom prst="rect">
            <a:avLst/>
          </a:prstGeom>
          <a:noFill/>
        </p:spPr>
        <p:txBody>
          <a:bodyPr wrap="square" rtlCol="0">
            <a:spAutoFit/>
          </a:bodyPr>
          <a:lstStyle/>
          <a:p>
            <a:r>
              <a:rPr lang="en-US" sz="12000" b="1">
                <a:solidFill>
                  <a:srgbClr val="EAAA00">
                    <a:alpha val="70000"/>
                  </a:srgbClr>
                </a:solidFill>
                <a:latin typeface="Arial" panose="020B0604020202020204" pitchFamily="34" charset="0"/>
                <a:cs typeface="Arial" panose="020B0604020202020204" pitchFamily="34" charset="0"/>
              </a:rPr>
              <a:t>+</a:t>
            </a:r>
          </a:p>
        </p:txBody>
      </p:sp>
      <p:pic>
        <p:nvPicPr>
          <p:cNvPr id="2" name="Picture 1"/>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46590" y="68827"/>
            <a:ext cx="4721064" cy="1420371"/>
          </a:xfrm>
          <a:prstGeom prst="rect">
            <a:avLst/>
          </a:prstGeom>
        </p:spPr>
      </p:pic>
      <p:pic>
        <p:nvPicPr>
          <p:cNvPr id="8" name="Picture 7"/>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rot="21283553">
            <a:off x="-301932" y="561102"/>
            <a:ext cx="12494765" cy="6217809"/>
          </a:xfrm>
          <a:prstGeom prst="rect">
            <a:avLst/>
          </a:prstGeom>
        </p:spPr>
      </p:pic>
    </p:spTree>
    <p:extLst>
      <p:ext uri="{BB962C8B-B14F-4D97-AF65-F5344CB8AC3E}">
        <p14:creationId xmlns:p14="http://schemas.microsoft.com/office/powerpoint/2010/main" val="1645282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8"/>
            <a:ext cx="10515600" cy="4036859"/>
          </a:xfrm>
          <a:prstGeom prst="rect">
            <a:avLst/>
          </a:prstGeom>
        </p:spPr>
        <p:txBody>
          <a:bodyPr/>
          <a:lstStyle>
            <a:lvl1pPr>
              <a:defRPr>
                <a:solidFill>
                  <a:schemeClr val="tx1">
                    <a:lumMod val="65000"/>
                    <a:lumOff val="35000"/>
                  </a:schemeClr>
                </a:solidFill>
                <a:latin typeface="Helvetica Condensed"/>
              </a:defRPr>
            </a:lvl1pPr>
            <a:lvl2pPr>
              <a:defRPr>
                <a:solidFill>
                  <a:schemeClr val="tx1">
                    <a:lumMod val="65000"/>
                    <a:lumOff val="35000"/>
                  </a:schemeClr>
                </a:solidFill>
                <a:latin typeface="Helvetica Condensed"/>
              </a:defRPr>
            </a:lvl2pPr>
            <a:lvl3pPr>
              <a:defRPr>
                <a:solidFill>
                  <a:schemeClr val="tx1">
                    <a:lumMod val="65000"/>
                    <a:lumOff val="35000"/>
                  </a:schemeClr>
                </a:solidFill>
                <a:latin typeface="Helvetica Condensed"/>
              </a:defRPr>
            </a:lvl3pPr>
            <a:lvl4pPr>
              <a:defRPr>
                <a:solidFill>
                  <a:schemeClr val="tx1">
                    <a:lumMod val="65000"/>
                    <a:lumOff val="35000"/>
                  </a:schemeClr>
                </a:solidFill>
                <a:latin typeface="Helvetica Condensed"/>
              </a:defRPr>
            </a:lvl4pPr>
            <a:lvl5pPr>
              <a:defRPr>
                <a:solidFill>
                  <a:schemeClr val="tx1">
                    <a:lumMod val="65000"/>
                    <a:lumOff val="35000"/>
                  </a:schemeClr>
                </a:solidFill>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lgn="r">
              <a:defRPr>
                <a:solidFill>
                  <a:schemeClr val="tx1">
                    <a:lumMod val="65000"/>
                    <a:lumOff val="35000"/>
                  </a:schemeClr>
                </a:solidFill>
              </a:defRPr>
            </a:lvl1pPr>
          </a:lstStyle>
          <a:p>
            <a:fld id="{66469543-EFA7-49FE-9FBA-0A7EAC2E5F01}" type="slidenum">
              <a:rPr lang="en-US" smtClean="0"/>
              <a:pPr/>
              <a:t>‹#›</a:t>
            </a:fld>
            <a:endParaRPr lang="en-US"/>
          </a:p>
        </p:txBody>
      </p:sp>
      <p:sp>
        <p:nvSpPr>
          <p:cNvPr id="10" name="Rectangle 9">
            <a:extLst>
              <a:ext uri="{FF2B5EF4-FFF2-40B4-BE49-F238E27FC236}">
                <a16:creationId xmlns:a16="http://schemas.microsoft.com/office/drawing/2014/main" id="{076BE4EF-8F58-4F57-9962-2D1CA77EF315}"/>
              </a:ext>
            </a:extLst>
          </p:cNvPr>
          <p:cNvSpPr/>
          <p:nvPr userDrawn="1"/>
        </p:nvSpPr>
        <p:spPr>
          <a:xfrm>
            <a:off x="10491718" y="351027"/>
            <a:ext cx="299113" cy="914400"/>
          </a:xfrm>
          <a:prstGeom prst="rect">
            <a:avLst/>
          </a:prstGeom>
          <a:solidFill>
            <a:srgbClr val="18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F5E215-8255-461D-8077-22091968DC62}"/>
              </a:ext>
            </a:extLst>
          </p:cNvPr>
          <p:cNvSpPr/>
          <p:nvPr/>
        </p:nvSpPr>
        <p:spPr>
          <a:xfrm>
            <a:off x="10918211" y="351027"/>
            <a:ext cx="1273791" cy="914400"/>
          </a:xfrm>
          <a:prstGeom prst="rect">
            <a:avLst/>
          </a:prstGeom>
          <a:solidFill>
            <a:srgbClr val="77C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386343-AEC6-49FB-97C2-EE2B9847D7D0}"/>
              </a:ext>
            </a:extLst>
          </p:cNvPr>
          <p:cNvSpPr/>
          <p:nvPr userDrawn="1"/>
        </p:nvSpPr>
        <p:spPr>
          <a:xfrm>
            <a:off x="-16794" y="351027"/>
            <a:ext cx="10381132" cy="914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7ED4224-F460-45D6-9E1D-DE84EE33C8F8}"/>
              </a:ext>
            </a:extLst>
          </p:cNvPr>
          <p:cNvSpPr>
            <a:spLocks noGrp="1"/>
          </p:cNvSpPr>
          <p:nvPr>
            <p:ph type="title"/>
          </p:nvPr>
        </p:nvSpPr>
        <p:spPr>
          <a:xfrm>
            <a:off x="-16794" y="351027"/>
            <a:ext cx="10381132" cy="914400"/>
          </a:xfrm>
          <a:prstGeom prst="rect">
            <a:avLst/>
          </a:prstGeom>
          <a:noFill/>
        </p:spPr>
        <p:txBody>
          <a:bodyPr anchor="ctr"/>
          <a:lstStyle>
            <a:lvl1pPr marL="457200">
              <a:defRPr>
                <a:solidFill>
                  <a:schemeClr val="bg1"/>
                </a:solidFill>
                <a:latin typeface="Helvetica Condensed"/>
              </a:defRPr>
            </a:lvl1pPr>
          </a:lstStyle>
          <a:p>
            <a:r>
              <a:rPr lang="en-US"/>
              <a:t>Click to edit Master title style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1191" y="6006948"/>
            <a:ext cx="2334359" cy="719517"/>
          </a:xfrm>
          <a:prstGeom prst="rect">
            <a:avLst/>
          </a:prstGeom>
        </p:spPr>
      </p:pic>
    </p:spTree>
    <p:extLst>
      <p:ext uri="{BB962C8B-B14F-4D97-AF65-F5344CB8AC3E}">
        <p14:creationId xmlns:p14="http://schemas.microsoft.com/office/powerpoint/2010/main" val="401990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838200" y="6172200"/>
            <a:ext cx="104648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Title 1"/>
          <p:cNvSpPr>
            <a:spLocks noGrp="1"/>
          </p:cNvSpPr>
          <p:nvPr>
            <p:ph type="ctrTitle"/>
          </p:nvPr>
        </p:nvSpPr>
        <p:spPr>
          <a:xfrm>
            <a:off x="914400" y="1219200"/>
            <a:ext cx="10464800" cy="1676400"/>
          </a:xfrm>
        </p:spPr>
        <p:txBody>
          <a:bodyPr>
            <a:noAutofit/>
          </a:bodyPr>
          <a:lstStyle>
            <a:lvl1pPr>
              <a:defRPr sz="6000"/>
            </a:lvl1pPr>
          </a:lstStyle>
          <a:p>
            <a:r>
              <a:rPr lang="en-US"/>
              <a:t>Click to edit Master title style</a:t>
            </a:r>
            <a:endParaRPr lang="en-US" dirty="0"/>
          </a:p>
        </p:txBody>
      </p:sp>
      <p:sp>
        <p:nvSpPr>
          <p:cNvPr id="7" name="Subtitle 2"/>
          <p:cNvSpPr>
            <a:spLocks noGrp="1"/>
          </p:cNvSpPr>
          <p:nvPr>
            <p:ph type="subTitle" idx="1"/>
          </p:nvPr>
        </p:nvSpPr>
        <p:spPr>
          <a:xfrm>
            <a:off x="914400" y="3581400"/>
            <a:ext cx="10363200" cy="1752600"/>
          </a:xfrm>
        </p:spPr>
        <p:txBody>
          <a:bodyPr>
            <a:normAutofit/>
          </a:bodyPr>
          <a:lstStyle>
            <a:lvl1pPr marL="0" indent="0" algn="ctr">
              <a:buNone/>
              <a:defRPr sz="24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9" name="Straight Connector 8"/>
          <p:cNvCxnSpPr/>
          <p:nvPr userDrawn="1"/>
        </p:nvCxnSpPr>
        <p:spPr>
          <a:xfrm>
            <a:off x="1117600" y="6172200"/>
            <a:ext cx="104648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4" name="Title 1"/>
          <p:cNvSpPr>
            <a:spLocks noGrp="1"/>
          </p:cNvSpPr>
          <p:nvPr>
            <p:ph type="ctrTitle"/>
          </p:nvPr>
        </p:nvSpPr>
        <p:spPr>
          <a:xfrm>
            <a:off x="914400" y="228600"/>
            <a:ext cx="7924800" cy="5638800"/>
          </a:xfrm>
        </p:spPr>
        <p:txBody>
          <a:bodyPr>
            <a:noAutofit/>
          </a:bodyPr>
          <a:lstStyle>
            <a:lvl1pPr algn="l">
              <a:defRPr sz="8000"/>
            </a:lvl1pPr>
          </a:lstStyle>
          <a:p>
            <a:r>
              <a:rPr lang="en-US"/>
              <a:t>Click to edit Master title style</a:t>
            </a:r>
            <a:endParaRPr lang="en-US" dirty="0"/>
          </a:p>
        </p:txBody>
      </p:sp>
      <p:sp>
        <p:nvSpPr>
          <p:cNvPr id="7" name="Subtitle 2"/>
          <p:cNvSpPr>
            <a:spLocks noGrp="1"/>
          </p:cNvSpPr>
          <p:nvPr>
            <p:ph type="subTitle" idx="1"/>
          </p:nvPr>
        </p:nvSpPr>
        <p:spPr>
          <a:xfrm>
            <a:off x="7416800" y="3657600"/>
            <a:ext cx="4267200" cy="2057400"/>
          </a:xfrm>
        </p:spPr>
        <p:txBody>
          <a:bodyPr>
            <a:normAutofit/>
          </a:bodyPr>
          <a:lstStyle>
            <a:lvl1pPr marL="0" indent="0" algn="ctr">
              <a:buNone/>
              <a:defRPr sz="24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9" name="Straight Connector 8"/>
          <p:cNvCxnSpPr/>
          <p:nvPr userDrawn="1"/>
        </p:nvCxnSpPr>
        <p:spPr>
          <a:xfrm>
            <a:off x="1117600" y="6172200"/>
            <a:ext cx="104648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10" name="Picture 2" descr="C:\Users\Christine\Documents\Admin\Logos\Generic CHP TAP\Generic CHP TAP Logo_Long.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657600" y="6234212"/>
            <a:ext cx="4978400" cy="623789"/>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marL="457200" indent="-457200">
              <a:defRPr sz="2800"/>
            </a:lvl1pPr>
            <a:lvl2pPr>
              <a:spcBef>
                <a:spcPts val="900"/>
              </a:spcBef>
              <a:defRPr sz="2400"/>
            </a:lvl2pPr>
            <a:lvl3pPr>
              <a:spcBef>
                <a:spcPts val="900"/>
              </a:spcBef>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600201"/>
            <a:ext cx="5384800" cy="4525963"/>
          </a:xfrm>
        </p:spPr>
        <p:txBody>
          <a:bodyPr/>
          <a:lstStyle>
            <a:lvl1pPr marL="449263" indent="-449263">
              <a:defRPr sz="2800"/>
            </a:lvl1pPr>
            <a:lvl2pPr>
              <a:spcBef>
                <a:spcPts val="900"/>
              </a:spcBef>
              <a:defRPr sz="2400"/>
            </a:lvl2pPr>
            <a:lvl3pPr>
              <a:spcBef>
                <a:spcPts val="900"/>
              </a:spcBef>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cxnSp>
        <p:nvCxnSpPr>
          <p:cNvPr id="8" name="Straight Connector 7"/>
          <p:cNvCxnSpPr/>
          <p:nvPr userDrawn="1"/>
        </p:nvCxnSpPr>
        <p:spPr>
          <a:xfrm>
            <a:off x="1117600" y="6172200"/>
            <a:ext cx="104648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9" name="Picture 2" descr="C:\Users\Christine\Documents\Admin\Logos\Generic CHP TAP\Generic CHP TAP Logo_Long.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657600" y="6234212"/>
            <a:ext cx="4978400" cy="62378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6"/>
          <p:cNvSpPr>
            <a:spLocks noGrp="1"/>
          </p:cNvSpPr>
          <p:nvPr>
            <p:ph type="body" sz="quarter" idx="10" hasCustomPrompt="1"/>
          </p:nvPr>
        </p:nvSpPr>
        <p:spPr>
          <a:xfrm>
            <a:off x="1828800" y="5638800"/>
            <a:ext cx="8331200" cy="304800"/>
          </a:xfrm>
        </p:spPr>
        <p:txBody>
          <a:bodyPr>
            <a:noAutofit/>
          </a:bodyPr>
          <a:lstStyle>
            <a:lvl1pPr>
              <a:defRPr kumimoji="0" lang="en-US" sz="1400" b="1" i="0" u="none" strike="noStrike" kern="1200" cap="none" spc="0" normalizeH="0" baseline="0" noProof="0" dirty="0" smtClean="0">
                <a:ln>
                  <a:noFill/>
                </a:ln>
                <a:solidFill>
                  <a:schemeClr val="bg1">
                    <a:lumMod val="50000"/>
                  </a:schemeClr>
                </a:solidFill>
                <a:effectLst/>
                <a:uLnTx/>
                <a:uFillTx/>
                <a:latin typeface="Century Gothic"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t>Click to edit Master caption style</a:t>
            </a:r>
          </a:p>
        </p:txBody>
      </p:sp>
      <p:cxnSp>
        <p:nvCxnSpPr>
          <p:cNvPr id="8" name="Straight Connector 7"/>
          <p:cNvCxnSpPr/>
          <p:nvPr userDrawn="1"/>
        </p:nvCxnSpPr>
        <p:spPr>
          <a:xfrm>
            <a:off x="1117600" y="6172200"/>
            <a:ext cx="104648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6"/>
          <p:cNvSpPr>
            <a:spLocks noGrp="1"/>
          </p:cNvSpPr>
          <p:nvPr>
            <p:ph type="body" sz="quarter" idx="10" hasCustomPrompt="1"/>
          </p:nvPr>
        </p:nvSpPr>
        <p:spPr>
          <a:xfrm>
            <a:off x="1930400" y="6172200"/>
            <a:ext cx="8331200" cy="304800"/>
          </a:xfrm>
        </p:spPr>
        <p:txBody>
          <a:bodyPr>
            <a:noAutofit/>
          </a:bodyPr>
          <a:lstStyle>
            <a:lvl1pPr>
              <a:defRPr kumimoji="0" lang="en-US" sz="1400" b="1" i="0" u="none" strike="noStrike" kern="1200" cap="none" spc="0" normalizeH="0" baseline="0" noProof="0" dirty="0" smtClean="0">
                <a:ln>
                  <a:noFill/>
                </a:ln>
                <a:solidFill>
                  <a:schemeClr val="bg1">
                    <a:lumMod val="50000"/>
                  </a:schemeClr>
                </a:solidFill>
                <a:effectLst/>
                <a:uLnTx/>
                <a:uFillTx/>
                <a:latin typeface="Century Gothic"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t>Click to edit Master caption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8800" y="5638800"/>
            <a:ext cx="8331200" cy="304800"/>
          </a:xfrm>
        </p:spPr>
        <p:txBody>
          <a:bodyPr>
            <a:noAutofit/>
          </a:bodyPr>
          <a:lstStyle>
            <a:lvl1pPr>
              <a:defRPr kumimoji="0" lang="en-US" sz="1400" b="1" i="0" u="none" strike="noStrike" kern="1200" cap="none" spc="0" normalizeH="0" baseline="0" noProof="0" dirty="0" smtClean="0">
                <a:ln>
                  <a:noFill/>
                </a:ln>
                <a:solidFill>
                  <a:schemeClr val="bg1">
                    <a:lumMod val="50000"/>
                  </a:schemeClr>
                </a:solidFill>
                <a:effectLst/>
                <a:uLnTx/>
                <a:uFillTx/>
                <a:latin typeface="Century Gothic"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t>Click to edit Master caption style</a:t>
            </a:r>
          </a:p>
        </p:txBody>
      </p:sp>
      <p:cxnSp>
        <p:nvCxnSpPr>
          <p:cNvPr id="6" name="Straight Connector 5"/>
          <p:cNvCxnSpPr/>
          <p:nvPr userDrawn="1"/>
        </p:nvCxnSpPr>
        <p:spPr>
          <a:xfrm>
            <a:off x="1117600" y="6172200"/>
            <a:ext cx="104648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effectLst>
            <a:innerShdw blurRad="63500" dist="50800" dir="2700000">
              <a:prstClr val="black">
                <a:alpha val="50000"/>
              </a:prstClr>
            </a:inn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49" r:id="rId1"/>
    <p:sldLayoutId id="2147483690" r:id="rId2"/>
    <p:sldLayoutId id="2147483651" r:id="rId3"/>
    <p:sldLayoutId id="2147483694" r:id="rId4"/>
    <p:sldLayoutId id="2147483652" r:id="rId5"/>
    <p:sldLayoutId id="2147483654" r:id="rId6"/>
    <p:sldLayoutId id="2147483695" r:id="rId7"/>
    <p:sldLayoutId id="2147483661" r:id="rId8"/>
    <p:sldLayoutId id="2147483655" r:id="rId9"/>
    <p:sldLayoutId id="2147483656" r:id="rId10"/>
    <p:sldLayoutId id="2147483659" r:id="rId11"/>
    <p:sldLayoutId id="2147483662" r:id="rId12"/>
  </p:sldLayoutIdLst>
  <p:txStyles>
    <p:title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p:titleStyle>
    <p:bodyStyle>
      <a:lvl1pPr marL="457200" indent="-457200" algn="l" defTabSz="914400" rtl="0" eaLnBrk="1" latinLnBrk="0" hangingPunct="1">
        <a:spcBef>
          <a:spcPct val="20000"/>
        </a:spcBef>
        <a:buClr>
          <a:srgbClr val="008000"/>
        </a:buClr>
        <a:buFont typeface="Wingdings" pitchFamily="2" charset="2"/>
        <a:buChar char="§"/>
        <a:defRPr sz="3200" b="1" kern="1200">
          <a:solidFill>
            <a:schemeClr val="tx1"/>
          </a:solidFill>
          <a:latin typeface="Calibri Light" pitchFamily="34" charset="0"/>
          <a:ea typeface="+mn-ea"/>
          <a:cs typeface="+mn-cs"/>
        </a:defRPr>
      </a:lvl1pPr>
      <a:lvl2pPr marL="914400" indent="-457200" algn="l" defTabSz="914400" rtl="0" eaLnBrk="1" latinLnBrk="0" hangingPunct="1">
        <a:spcBef>
          <a:spcPts val="900"/>
        </a:spcBef>
        <a:buClr>
          <a:srgbClr val="008000"/>
        </a:buClr>
        <a:buSzPct val="105000"/>
        <a:buFont typeface="MS Reference Sans Serif" pitchFamily="34" charset="0"/>
        <a:buChar char="◦"/>
        <a:defRPr sz="2400" b="1" kern="1200">
          <a:solidFill>
            <a:schemeClr val="tx1"/>
          </a:solidFill>
          <a:latin typeface="Calibri Light" pitchFamily="34" charset="0"/>
          <a:ea typeface="+mn-ea"/>
          <a:cs typeface="+mn-cs"/>
        </a:defRPr>
      </a:lvl2pPr>
      <a:lvl3pPr marL="1143000" indent="-228600" algn="l" defTabSz="914400" rtl="0" eaLnBrk="1" latinLnBrk="0" hangingPunct="1">
        <a:spcBef>
          <a:spcPts val="900"/>
        </a:spcBef>
        <a:buClr>
          <a:srgbClr val="008000"/>
        </a:buClr>
        <a:buFont typeface="Franklin Gothic Book" pitchFamily="34" charset="0"/>
        <a:buChar char="–"/>
        <a:defRPr sz="2000" b="1"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1077310"/>
          </a:xfrm>
          <a:prstGeom prst="rect">
            <a:avLst/>
          </a:prstGeom>
          <a:gradFill>
            <a:gsLst>
              <a:gs pos="0">
                <a:schemeClr val="tx1"/>
              </a:gs>
              <a:gs pos="100000">
                <a:schemeClr val="accent1"/>
              </a:gs>
              <a:gs pos="71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Big-arrow.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0236" y="-166414"/>
            <a:ext cx="2410225" cy="1446136"/>
          </a:xfrm>
          <a:prstGeom prst="rect">
            <a:avLst/>
          </a:prstGeom>
        </p:spPr>
      </p:pic>
      <p:sp>
        <p:nvSpPr>
          <p:cNvPr id="2" name="Title Placeholder 1"/>
          <p:cNvSpPr>
            <a:spLocks noGrp="1"/>
          </p:cNvSpPr>
          <p:nvPr>
            <p:ph type="title"/>
          </p:nvPr>
        </p:nvSpPr>
        <p:spPr>
          <a:xfrm>
            <a:off x="609602" y="0"/>
            <a:ext cx="10134308" cy="10773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367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ight Triangle 9"/>
          <p:cNvSpPr/>
          <p:nvPr/>
        </p:nvSpPr>
        <p:spPr>
          <a:xfrm flipH="1">
            <a:off x="11491381" y="822325"/>
            <a:ext cx="345017" cy="25816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4" name="Straight Connector 13"/>
          <p:cNvCxnSpPr/>
          <p:nvPr/>
        </p:nvCxnSpPr>
        <p:spPr>
          <a:xfrm>
            <a:off x="253372" y="6313712"/>
            <a:ext cx="1171808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4"/>
          </p:nvPr>
        </p:nvSpPr>
        <p:spPr>
          <a:xfrm>
            <a:off x="5376178" y="6439235"/>
            <a:ext cx="601156" cy="251046"/>
          </a:xfrm>
          <a:prstGeom prst="rect">
            <a:avLst/>
          </a:prstGeom>
        </p:spPr>
        <p:txBody>
          <a:bodyPr vert="horz" lIns="0" tIns="45720" rIns="91440" bIns="45720" rtlCol="0" anchor="ctr"/>
          <a:lstStyle>
            <a:lvl1pPr algn="ctr">
              <a:defRPr sz="750" b="1">
                <a:solidFill>
                  <a:schemeClr val="tx1">
                    <a:tint val="75000"/>
                  </a:schemeClr>
                </a:solidFill>
              </a:defRPr>
            </a:lvl1pPr>
          </a:lstStyle>
          <a:p>
            <a:fld id="{4FFBE989-400D-B94A-945A-5633B3F5FC65}" type="slidenum">
              <a:rPr lang="en-US" smtClean="0"/>
              <a:pPr/>
              <a:t>‹#›</a:t>
            </a:fld>
            <a:endParaRPr lang="en-US" dirty="0"/>
          </a:p>
        </p:txBody>
      </p:sp>
      <p:pic>
        <p:nvPicPr>
          <p:cNvPr id="12" name="Picture 11" descr="DOE_GREEN_LOGO.psd">
            <a:extLst>
              <a:ext uri="{FF2B5EF4-FFF2-40B4-BE49-F238E27FC236}">
                <a16:creationId xmlns:a16="http://schemas.microsoft.com/office/drawing/2014/main" id="{1E6AE0F8-82E8-48F0-AFCF-DA1D0BF340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4298" y="6394382"/>
            <a:ext cx="996207" cy="340757"/>
          </a:xfrm>
          <a:prstGeom prst="rect">
            <a:avLst/>
          </a:prstGeom>
        </p:spPr>
      </p:pic>
      <p:pic>
        <p:nvPicPr>
          <p:cNvPr id="13" name="Picture 12">
            <a:extLst>
              <a:ext uri="{FF2B5EF4-FFF2-40B4-BE49-F238E27FC236}">
                <a16:creationId xmlns:a16="http://schemas.microsoft.com/office/drawing/2014/main" id="{C3116373-DD53-4D62-9ABF-224ECD7C84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731" y="6353011"/>
            <a:ext cx="882504" cy="488588"/>
          </a:xfrm>
          <a:prstGeom prst="rect">
            <a:avLst/>
          </a:prstGeom>
        </p:spPr>
      </p:pic>
      <p:pic>
        <p:nvPicPr>
          <p:cNvPr id="5" name="Picture 4">
            <a:extLst>
              <a:ext uri="{FF2B5EF4-FFF2-40B4-BE49-F238E27FC236}">
                <a16:creationId xmlns:a16="http://schemas.microsoft.com/office/drawing/2014/main" id="{56273469-9FE1-2039-194D-7E9862C8D96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48017" y="6394382"/>
            <a:ext cx="2518144" cy="421269"/>
          </a:xfrm>
          <a:prstGeom prst="rect">
            <a:avLst/>
          </a:prstGeom>
        </p:spPr>
      </p:pic>
    </p:spTree>
    <p:extLst>
      <p:ext uri="{BB962C8B-B14F-4D97-AF65-F5344CB8AC3E}">
        <p14:creationId xmlns:p14="http://schemas.microsoft.com/office/powerpoint/2010/main" val="1073410661"/>
      </p:ext>
    </p:extLst>
  </p:cSld>
  <p:clrMap bg1="lt1" tx1="dk1" bg2="lt2" tx2="dk2" accent1="accent1" accent2="accent2" accent3="accent3" accent4="accent4" accent5="accent5" accent6="accent6" hlink="hlink" folHlink="folHlink"/>
  <p:sldLayoutIdLst>
    <p:sldLayoutId id="2147483682" r:id="rId1"/>
    <p:sldLayoutId id="2147483677" r:id="rId2"/>
  </p:sldLayoutIdLst>
  <p:hf hdr="0" dt="0"/>
  <p:txStyles>
    <p:titleStyle>
      <a:lvl1pPr algn="l"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1077310"/>
          </a:xfrm>
          <a:prstGeom prst="rect">
            <a:avLst/>
          </a:prstGeom>
          <a:gradFill>
            <a:gsLst>
              <a:gs pos="0">
                <a:schemeClr val="tx1"/>
              </a:gs>
              <a:gs pos="100000">
                <a:schemeClr val="accent1"/>
              </a:gs>
              <a:gs pos="71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Big-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0236" y="-166414"/>
            <a:ext cx="2410225" cy="1446136"/>
          </a:xfrm>
          <a:prstGeom prst="rect">
            <a:avLst/>
          </a:prstGeom>
        </p:spPr>
      </p:pic>
      <p:sp>
        <p:nvSpPr>
          <p:cNvPr id="2" name="Title Placeholder 1"/>
          <p:cNvSpPr>
            <a:spLocks noGrp="1"/>
          </p:cNvSpPr>
          <p:nvPr>
            <p:ph type="title"/>
          </p:nvPr>
        </p:nvSpPr>
        <p:spPr>
          <a:xfrm>
            <a:off x="609602" y="0"/>
            <a:ext cx="10134308" cy="10773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367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ight Triangle 9"/>
          <p:cNvSpPr/>
          <p:nvPr/>
        </p:nvSpPr>
        <p:spPr>
          <a:xfrm flipH="1">
            <a:off x="11491381" y="822325"/>
            <a:ext cx="345017" cy="25816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4" name="Straight Connector 13"/>
          <p:cNvCxnSpPr/>
          <p:nvPr/>
        </p:nvCxnSpPr>
        <p:spPr>
          <a:xfrm>
            <a:off x="253372" y="6313712"/>
            <a:ext cx="1171808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4"/>
          </p:nvPr>
        </p:nvSpPr>
        <p:spPr>
          <a:xfrm>
            <a:off x="5376178" y="6439235"/>
            <a:ext cx="601156" cy="251046"/>
          </a:xfrm>
          <a:prstGeom prst="rect">
            <a:avLst/>
          </a:prstGeom>
        </p:spPr>
        <p:txBody>
          <a:bodyPr vert="horz" lIns="0" tIns="45720" rIns="91440" bIns="45720" rtlCol="0" anchor="ctr"/>
          <a:lstStyle>
            <a:lvl1pPr algn="ctr">
              <a:defRPr sz="750" b="1">
                <a:solidFill>
                  <a:schemeClr val="tx1">
                    <a:tint val="75000"/>
                  </a:schemeClr>
                </a:solidFill>
              </a:defRPr>
            </a:lvl1pPr>
          </a:lstStyle>
          <a:p>
            <a:fld id="{4FFBE989-400D-B94A-945A-5633B3F5FC65}" type="slidenum">
              <a:rPr lang="en-US" smtClean="0"/>
              <a:pPr/>
              <a:t>‹#›</a:t>
            </a:fld>
            <a:endParaRPr lang="en-US" dirty="0"/>
          </a:p>
        </p:txBody>
      </p:sp>
      <p:pic>
        <p:nvPicPr>
          <p:cNvPr id="12" name="Picture 11" descr="DOE_GREEN_LOGO.psd">
            <a:extLst>
              <a:ext uri="{FF2B5EF4-FFF2-40B4-BE49-F238E27FC236}">
                <a16:creationId xmlns:a16="http://schemas.microsoft.com/office/drawing/2014/main" id="{1E6AE0F8-82E8-48F0-AFCF-DA1D0BF340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4298" y="6394382"/>
            <a:ext cx="996207" cy="340757"/>
          </a:xfrm>
          <a:prstGeom prst="rect">
            <a:avLst/>
          </a:prstGeom>
        </p:spPr>
      </p:pic>
      <p:pic>
        <p:nvPicPr>
          <p:cNvPr id="13" name="Picture 12">
            <a:extLst>
              <a:ext uri="{FF2B5EF4-FFF2-40B4-BE49-F238E27FC236}">
                <a16:creationId xmlns:a16="http://schemas.microsoft.com/office/drawing/2014/main" id="{C3116373-DD53-4D62-9ABF-224ECD7C84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731" y="6353011"/>
            <a:ext cx="882504" cy="488588"/>
          </a:xfrm>
          <a:prstGeom prst="rect">
            <a:avLst/>
          </a:prstGeom>
        </p:spPr>
      </p:pic>
    </p:spTree>
    <p:extLst>
      <p:ext uri="{BB962C8B-B14F-4D97-AF65-F5344CB8AC3E}">
        <p14:creationId xmlns:p14="http://schemas.microsoft.com/office/powerpoint/2010/main" val="1073410661"/>
      </p:ext>
    </p:extLst>
  </p:cSld>
  <p:clrMap bg1="lt1" tx1="dk1" bg2="lt2" tx2="dk2" accent1="accent1" accent2="accent2" accent3="accent3" accent4="accent4" accent5="accent5" accent6="accent6" hlink="hlink" folHlink="folHlink"/>
  <p:sldLayoutIdLst>
    <p:sldLayoutId id="2147483692" r:id="rId1"/>
  </p:sldLayoutIdLst>
  <p:hf hdr="0" dt="0"/>
  <p:txStyles>
    <p:titleStyle>
      <a:lvl1pPr algn="l"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422028"/>
      </p:ext>
    </p:extLst>
  </p:cSld>
  <p:clrMap bg1="lt1" tx1="dk1" bg2="lt2" tx2="dk2" accent1="accent1" accent2="accent2" accent3="accent3" accent4="accent4" accent5="accent5" accent6="accent6" hlink="hlink" folHlink="folHlink"/>
  <p:sldLayoutIdLst>
    <p:sldLayoutId id="2147483693" r:id="rId1"/>
    <p:sldLayoutId id="214748366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www.energy.gov/sites/prod/files/PepsiCo_Frito-Lay_CHP_Case_Study_07.02.15.pdf"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epa.gov/aver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704538" y="1480900"/>
            <a:ext cx="8297411" cy="1885811"/>
          </a:xfrm>
          <a:prstGeom prst="rect">
            <a:avLst/>
          </a:prstGeom>
          <a:noFill/>
        </p:spPr>
        <p:txBody>
          <a:bodyPr anchor="ctr">
            <a:normAutofit/>
          </a:bodyPr>
          <a:lstStyle/>
          <a:p>
            <a:pPr marL="0" indent="0">
              <a:spcBef>
                <a:spcPts val="0"/>
              </a:spcBef>
              <a:buNone/>
            </a:pPr>
            <a:r>
              <a:rPr lang="en-US" sz="4400" b="1" dirty="0">
                <a:solidFill>
                  <a:schemeClr val="bg1"/>
                </a:solidFill>
                <a:latin typeface="Helvetica Condensed"/>
              </a:rPr>
              <a:t>New Jersey’s</a:t>
            </a:r>
          </a:p>
          <a:p>
            <a:pPr marL="0" indent="0">
              <a:spcBef>
                <a:spcPts val="0"/>
              </a:spcBef>
              <a:buNone/>
            </a:pPr>
            <a:r>
              <a:rPr lang="en-US" sz="4400" b="1" dirty="0">
                <a:solidFill>
                  <a:schemeClr val="bg1"/>
                </a:solidFill>
                <a:latin typeface="Helvetica "/>
              </a:rPr>
              <a:t>Clean Energy Program</a:t>
            </a:r>
            <a:r>
              <a:rPr lang="en-US" sz="4400" b="1" i="1" baseline="30000" dirty="0">
                <a:solidFill>
                  <a:schemeClr val="bg1"/>
                </a:solidFill>
                <a:latin typeface="Helvetica Condensed"/>
              </a:rPr>
              <a:t>TM</a:t>
            </a:r>
          </a:p>
        </p:txBody>
      </p:sp>
      <p:sp>
        <p:nvSpPr>
          <p:cNvPr id="3" name="TextBox 2"/>
          <p:cNvSpPr txBox="1"/>
          <p:nvPr/>
        </p:nvSpPr>
        <p:spPr>
          <a:xfrm>
            <a:off x="704538" y="3274111"/>
            <a:ext cx="8849784" cy="769441"/>
          </a:xfrm>
          <a:prstGeom prst="rect">
            <a:avLst/>
          </a:prstGeom>
          <a:noFill/>
        </p:spPr>
        <p:txBody>
          <a:bodyPr wrap="square" rtlCol="0">
            <a:spAutoFit/>
          </a:bodyPr>
          <a:lstStyle/>
          <a:p>
            <a:r>
              <a:rPr lang="en-US" sz="2200" b="1" dirty="0">
                <a:solidFill>
                  <a:srgbClr val="5E6167"/>
                </a:solidFill>
                <a:latin typeface="Helvetica Condensed"/>
              </a:rPr>
              <a:t>Clean Energy and Efficiency Opportunities for Residential, Commercial, Industrial, Multifamily, and Institutional Buildings</a:t>
            </a:r>
          </a:p>
        </p:txBody>
      </p:sp>
      <p:sp>
        <p:nvSpPr>
          <p:cNvPr id="4" name="TextBox 3">
            <a:extLst>
              <a:ext uri="{FF2B5EF4-FFF2-40B4-BE49-F238E27FC236}">
                <a16:creationId xmlns:a16="http://schemas.microsoft.com/office/drawing/2014/main" id="{E7B1A216-9C12-429C-AE40-DE8C275D77BB}"/>
              </a:ext>
            </a:extLst>
          </p:cNvPr>
          <p:cNvSpPr txBox="1"/>
          <p:nvPr/>
        </p:nvSpPr>
        <p:spPr>
          <a:xfrm>
            <a:off x="854440" y="6255836"/>
            <a:ext cx="3907816" cy="369332"/>
          </a:xfrm>
          <a:prstGeom prst="rect">
            <a:avLst/>
          </a:prstGeom>
          <a:noFill/>
        </p:spPr>
        <p:txBody>
          <a:bodyPr wrap="square" rtlCol="0">
            <a:spAutoFit/>
          </a:bodyPr>
          <a:lstStyle/>
          <a:p>
            <a:r>
              <a:rPr lang="en-US" dirty="0">
                <a:solidFill>
                  <a:schemeClr val="bg1"/>
                </a:solidFill>
                <a:latin typeface="Helvetica Condensed"/>
              </a:rPr>
              <a:t>January 17, 2024</a:t>
            </a:r>
          </a:p>
        </p:txBody>
      </p:sp>
    </p:spTree>
    <p:extLst>
      <p:ext uri="{BB962C8B-B14F-4D97-AF65-F5344CB8AC3E}">
        <p14:creationId xmlns:p14="http://schemas.microsoft.com/office/powerpoint/2010/main" val="136977879"/>
      </p:ext>
    </p:extLst>
  </p:cSld>
  <p:clrMapOvr>
    <a:masterClrMapping/>
  </p:clrMapOvr>
  <p:transition advClick="0" advTm="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077200" y="63563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28F3C-8A3B-41B4-BC42-43B7DAF8660A}" type="slidenum">
              <a:rPr lang="en-US" smtClean="0"/>
              <a:pPr/>
              <a:t>10</a:t>
            </a:fld>
            <a:endParaRPr lang="en-US" dirty="0"/>
          </a:p>
        </p:txBody>
      </p:sp>
      <p:sp>
        <p:nvSpPr>
          <p:cNvPr id="5" name="Title 3"/>
          <p:cNvSpPr>
            <a:spLocks noGrp="1"/>
          </p:cNvSpPr>
          <p:nvPr/>
        </p:nvSpPr>
        <p:spPr>
          <a:xfrm>
            <a:off x="838200" y="228600"/>
            <a:ext cx="5605939" cy="717550"/>
          </a:xfrm>
          <a:prstGeom prst="rect">
            <a:avLst/>
          </a:prstGeom>
          <a:effectLst>
            <a:innerShdw blurRad="63500" dist="50800" dir="2700000">
              <a:prstClr val="black">
                <a:alpha val="50000"/>
              </a:prstClr>
            </a:innerShdw>
          </a:effectLst>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sz="3200" b="1" dirty="0">
                <a:solidFill>
                  <a:srgbClr val="008000"/>
                </a:solidFill>
                <a:latin typeface="Century Gothic" pitchFamily="34" charset="0"/>
                <a:ea typeface="+mj-ea"/>
                <a:cs typeface="+mj-cs"/>
              </a:rPr>
              <a:t>Project Snapshot: </a:t>
            </a:r>
          </a:p>
          <a:p>
            <a:pPr>
              <a:spcBef>
                <a:spcPct val="0"/>
              </a:spcBef>
            </a:pPr>
            <a:r>
              <a:rPr lang="en-US" b="1" dirty="0">
                <a:solidFill>
                  <a:srgbClr val="008000"/>
                </a:solidFill>
                <a:latin typeface="Century Gothic" pitchFamily="34" charset="0"/>
                <a:ea typeface="+mj-ea"/>
                <a:cs typeface="+mj-cs"/>
              </a:rPr>
              <a:t>Grid Congestion Relief</a:t>
            </a:r>
          </a:p>
        </p:txBody>
      </p:sp>
      <p:sp>
        <p:nvSpPr>
          <p:cNvPr id="8" name="Text Placeholder 5"/>
          <p:cNvSpPr txBox="1">
            <a:spLocks/>
          </p:cNvSpPr>
          <p:nvPr/>
        </p:nvSpPr>
        <p:spPr>
          <a:xfrm>
            <a:off x="838200" y="1117829"/>
            <a:ext cx="5257800" cy="497817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solidFill>
                  <a:srgbClr val="000000"/>
                </a:solidFill>
                <a:cs typeface="Calibri Light" panose="020F0302020204030204" pitchFamily="34" charset="0"/>
              </a:rPr>
              <a:t>Frito-Lay North America</a:t>
            </a:r>
          </a:p>
          <a:p>
            <a:pPr marL="0" indent="0">
              <a:buNone/>
            </a:pPr>
            <a:r>
              <a:rPr lang="en-US" sz="1600" b="1" dirty="0">
                <a:solidFill>
                  <a:srgbClr val="000000"/>
                </a:solidFill>
                <a:cs typeface="Calibri Light" panose="020F0302020204030204" pitchFamily="34" charset="0"/>
              </a:rPr>
              <a:t>Killingly, CT</a:t>
            </a:r>
          </a:p>
          <a:p>
            <a:pPr marL="0" indent="0">
              <a:buNone/>
            </a:pPr>
            <a:endParaRPr lang="en-US" sz="1600" b="1" dirty="0">
              <a:solidFill>
                <a:srgbClr val="000000"/>
              </a:solidFill>
              <a:cs typeface="Calibri Light" panose="020F0302020204030204" pitchFamily="34" charset="0"/>
            </a:endParaRPr>
          </a:p>
          <a:p>
            <a:pPr marL="0" indent="0">
              <a:buNone/>
            </a:pPr>
            <a:r>
              <a:rPr lang="en-US" sz="1600" b="1" dirty="0">
                <a:solidFill>
                  <a:srgbClr val="000000"/>
                </a:solidFill>
                <a:cs typeface="Calibri Light" panose="020F0302020204030204" pitchFamily="34" charset="0"/>
              </a:rPr>
              <a:t>Application/Industry: Food processing</a:t>
            </a:r>
          </a:p>
          <a:p>
            <a:pPr marL="0" indent="0">
              <a:buNone/>
            </a:pPr>
            <a:r>
              <a:rPr lang="en-US" sz="1600" b="1" dirty="0">
                <a:solidFill>
                  <a:srgbClr val="000000"/>
                </a:solidFill>
                <a:cs typeface="Calibri Light" panose="020F0302020204030204" pitchFamily="34" charset="0"/>
              </a:rPr>
              <a:t>Capacity: 4.6 MW</a:t>
            </a:r>
          </a:p>
          <a:p>
            <a:pPr marL="0" indent="0">
              <a:buNone/>
            </a:pPr>
            <a:r>
              <a:rPr lang="en-US" sz="1600" b="1" dirty="0">
                <a:solidFill>
                  <a:srgbClr val="000000"/>
                </a:solidFill>
                <a:cs typeface="Calibri Light" panose="020F0302020204030204" pitchFamily="34" charset="0"/>
              </a:rPr>
              <a:t>Prime Mover: Gas turbine</a:t>
            </a:r>
          </a:p>
          <a:p>
            <a:pPr marL="0" indent="0">
              <a:buNone/>
            </a:pPr>
            <a:r>
              <a:rPr lang="en-US" sz="1600" b="1" dirty="0">
                <a:solidFill>
                  <a:srgbClr val="000000"/>
                </a:solidFill>
                <a:cs typeface="Calibri Light" panose="020F0302020204030204" pitchFamily="34" charset="0"/>
              </a:rPr>
              <a:t>Fuel Type: Natural gas</a:t>
            </a:r>
          </a:p>
          <a:p>
            <a:pPr marL="0" indent="0">
              <a:buNone/>
            </a:pPr>
            <a:r>
              <a:rPr lang="en-US" sz="1600" b="1" dirty="0">
                <a:solidFill>
                  <a:srgbClr val="000000"/>
                </a:solidFill>
                <a:cs typeface="Calibri Light" panose="020F0302020204030204" pitchFamily="34" charset="0"/>
              </a:rPr>
              <a:t>Thermal Use: Process steam</a:t>
            </a:r>
          </a:p>
          <a:p>
            <a:pPr marL="0" indent="0">
              <a:buNone/>
            </a:pPr>
            <a:r>
              <a:rPr lang="en-US" sz="1600" b="1" dirty="0">
                <a:solidFill>
                  <a:srgbClr val="000000"/>
                </a:solidFill>
                <a:cs typeface="Calibri Light" panose="020F0302020204030204" pitchFamily="34" charset="0"/>
              </a:rPr>
              <a:t>Installation Year: 2009</a:t>
            </a:r>
          </a:p>
          <a:p>
            <a:pPr marL="0" indent="0">
              <a:buNone/>
            </a:pPr>
            <a:endParaRPr lang="en-US" sz="1600" b="1" dirty="0">
              <a:solidFill>
                <a:srgbClr val="000000"/>
              </a:solidFill>
              <a:cs typeface="Calibri Light" panose="020F0302020204030204" pitchFamily="34" charset="0"/>
            </a:endParaRPr>
          </a:p>
          <a:p>
            <a:pPr marL="0" indent="0">
              <a:buNone/>
            </a:pPr>
            <a:r>
              <a:rPr lang="en-US" sz="1600" b="1" dirty="0">
                <a:solidFill>
                  <a:srgbClr val="000000"/>
                </a:solidFill>
                <a:cs typeface="Calibri Light" panose="020F0302020204030204" pitchFamily="34" charset="0"/>
              </a:rPr>
              <a:t>Testimonial: </a:t>
            </a:r>
            <a:r>
              <a:rPr lang="en-US" sz="1600" b="1" i="1" dirty="0">
                <a:solidFill>
                  <a:srgbClr val="000000"/>
                </a:solidFill>
                <a:cs typeface="Calibri Light" panose="020F0302020204030204" pitchFamily="34" charset="0"/>
              </a:rPr>
              <a:t>“Working with the State of Connecticut and the Department of Energy, we were able to invest in sustainable business practices that benefit this community and the country by providing relief to the Northeast power grid and using technologies with a lower environmental impact.”</a:t>
            </a:r>
            <a:br>
              <a:rPr lang="en-US" sz="1600" b="1" i="1" dirty="0">
                <a:solidFill>
                  <a:srgbClr val="000000"/>
                </a:solidFill>
                <a:cs typeface="Calibri Light" panose="020F0302020204030204" pitchFamily="34" charset="0"/>
              </a:rPr>
            </a:br>
            <a:r>
              <a:rPr lang="en-US" sz="1600" b="1" dirty="0">
                <a:solidFill>
                  <a:srgbClr val="000000"/>
                </a:solidFill>
                <a:cs typeface="Calibri Light" panose="020F0302020204030204" pitchFamily="34" charset="0"/>
              </a:rPr>
              <a:t> - Leslie Starr Keating, Senior Vice President of Supply Chain North America Foods, PepsiCo</a:t>
            </a:r>
          </a:p>
        </p:txBody>
      </p:sp>
      <p:pic>
        <p:nvPicPr>
          <p:cNvPr id="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2164" y="926442"/>
            <a:ext cx="5425223" cy="317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838200" y="5849779"/>
            <a:ext cx="5041758" cy="246221"/>
          </a:xfrm>
          <a:prstGeom prst="rect">
            <a:avLst/>
          </a:prstGeom>
          <a:solidFill>
            <a:schemeClr val="bg1"/>
          </a:solidFill>
        </p:spPr>
        <p:txBody>
          <a:bodyPr wrap="square" rtlCol="0">
            <a:spAutoFit/>
          </a:bodyPr>
          <a:lstStyle/>
          <a:p>
            <a:pPr marL="0" lvl="1"/>
            <a:r>
              <a:rPr lang="en-US" sz="1000" dirty="0"/>
              <a:t>Source: </a:t>
            </a:r>
            <a:r>
              <a:rPr lang="en-US" sz="1000" u="sng" dirty="0">
                <a:solidFill>
                  <a:srgbClr val="00518E"/>
                </a:solidFill>
                <a:hlinkClick r:id="rId3"/>
              </a:rPr>
              <a:t>http://www.energy.gov/sites/prod/files/PepsiCo_Frito-Lay_CHP_Case_Study_07.02.15.pdf</a:t>
            </a:r>
            <a:endParaRPr lang="en-US" sz="1000" dirty="0">
              <a:solidFill>
                <a:srgbClr val="00518E"/>
              </a:solidFill>
            </a:endParaRPr>
          </a:p>
        </p:txBody>
      </p:sp>
      <p:pic>
        <p:nvPicPr>
          <p:cNvPr id="10"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96200" y="3429000"/>
            <a:ext cx="3381990" cy="2502558"/>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4992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F4C88-E213-4519-96E7-5631F573A890}"/>
              </a:ext>
            </a:extLst>
          </p:cNvPr>
          <p:cNvSpPr>
            <a:spLocks noGrp="1"/>
          </p:cNvSpPr>
          <p:nvPr>
            <p:ph type="title" idx="4294967295"/>
          </p:nvPr>
        </p:nvSpPr>
        <p:spPr>
          <a:xfrm>
            <a:off x="881063" y="-219075"/>
            <a:ext cx="11310937" cy="1201738"/>
          </a:xfrm>
        </p:spPr>
        <p:txBody>
          <a:bodyPr>
            <a:normAutofit/>
          </a:bodyPr>
          <a:lstStyle/>
          <a:p>
            <a:r>
              <a:rPr lang="en-US" sz="3200" dirty="0">
                <a:latin typeface="Times New Roman" panose="02020603050405020304" pitchFamily="18" charset="0"/>
                <a:cs typeface="Times New Roman" panose="02020603050405020304" pitchFamily="18" charset="0"/>
              </a:rPr>
              <a:t>CHP Reduces CO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Emissions in All Regions Today</a:t>
            </a:r>
          </a:p>
        </p:txBody>
      </p:sp>
      <p:sp>
        <p:nvSpPr>
          <p:cNvPr id="31" name="Content Placeholder 2">
            <a:extLst>
              <a:ext uri="{FF2B5EF4-FFF2-40B4-BE49-F238E27FC236}">
                <a16:creationId xmlns:a16="http://schemas.microsoft.com/office/drawing/2014/main" id="{46BF7274-C364-B0CC-6576-BA7A59A7CED8}"/>
              </a:ext>
            </a:extLst>
          </p:cNvPr>
          <p:cNvSpPr txBox="1">
            <a:spLocks/>
          </p:cNvSpPr>
          <p:nvPr/>
        </p:nvSpPr>
        <p:spPr>
          <a:xfrm>
            <a:off x="694912" y="1272915"/>
            <a:ext cx="4953000" cy="4518285"/>
          </a:xfrm>
          <a:prstGeom prst="rect">
            <a:avLst/>
          </a:prstGeom>
        </p:spPr>
        <p:txBody>
          <a:bodyPr>
            <a:noAutofit/>
          </a:bodyPr>
          <a:lstStyle>
            <a:lvl1pPr marL="171450" indent="-171450" algn="l" defTabSz="914400" rtl="0" eaLnBrk="1" latinLnBrk="0" hangingPunct="1">
              <a:lnSpc>
                <a:spcPct val="100000"/>
              </a:lnSpc>
              <a:spcBef>
                <a:spcPts val="600"/>
              </a:spcBef>
              <a:buFont typeface="Arial" charset="0"/>
              <a:buChar char="•"/>
              <a:defRPr sz="1200" b="0" kern="1200" cap="none" spc="0" baseline="0">
                <a:solidFill>
                  <a:schemeClr val="tx1"/>
                </a:solidFill>
                <a:latin typeface="+mn-lt"/>
                <a:ea typeface="+mn-ea"/>
                <a:cs typeface="+mn-cs"/>
              </a:defRPr>
            </a:lvl1pPr>
            <a:lvl2pPr marL="344488" indent="-146050" algn="l" defTabSz="914400" rtl="0" eaLnBrk="1" latinLnBrk="0" hangingPunct="1">
              <a:lnSpc>
                <a:spcPct val="100000"/>
              </a:lnSpc>
              <a:spcBef>
                <a:spcPts val="0"/>
              </a:spcBef>
              <a:spcAft>
                <a:spcPts val="0"/>
              </a:spcAft>
              <a:buFont typeface="LucidaGrande" charset="0"/>
              <a:buChar char="-"/>
              <a:tabLst/>
              <a:defRPr sz="1200" i="0" kern="1200">
                <a:solidFill>
                  <a:schemeClr val="tx1"/>
                </a:solidFill>
                <a:latin typeface="Calibri" charset="0"/>
                <a:ea typeface="Calibri" charset="0"/>
                <a:cs typeface="Calibri" charset="0"/>
              </a:defRPr>
            </a:lvl2pPr>
            <a:lvl3pPr marL="548640" indent="-137160" algn="l" defTabSz="914400" rtl="0" eaLnBrk="1" latinLnBrk="0" hangingPunct="1">
              <a:lnSpc>
                <a:spcPct val="100000"/>
              </a:lnSpc>
              <a:spcBef>
                <a:spcPts val="0"/>
              </a:spcBef>
              <a:buSzPct val="75000"/>
              <a:buFont typeface="Courier New" charset="0"/>
              <a:buChar char="o"/>
              <a:tabLst/>
              <a:defRPr sz="1200" b="0" kern="1200" cap="none" spc="0" baseline="0">
                <a:solidFill>
                  <a:schemeClr val="tx1"/>
                </a:solidFill>
                <a:latin typeface="Calibri" charset="0"/>
                <a:ea typeface="Calibri" charset="0"/>
                <a:cs typeface="Calibri" charset="0"/>
              </a:defRPr>
            </a:lvl3pPr>
            <a:lvl4pPr marL="0" indent="0" algn="l" defTabSz="914400" rtl="0" eaLnBrk="1" latinLnBrk="0" hangingPunct="1">
              <a:lnSpc>
                <a:spcPct val="100000"/>
              </a:lnSpc>
              <a:spcBef>
                <a:spcPts val="1800"/>
              </a:spcBef>
              <a:spcAft>
                <a:spcPts val="0"/>
              </a:spcAft>
              <a:buSzPct val="75000"/>
              <a:buFont typeface=".AppleSystemUIFont" charset="-120"/>
              <a:buNone/>
              <a:tabLst/>
              <a:defRPr sz="1200" b="1" i="0" kern="1200" cap="all" spc="100" baseline="0">
                <a:solidFill>
                  <a:schemeClr val="accent2"/>
                </a:solidFill>
                <a:latin typeface="Calibri" charset="0"/>
                <a:ea typeface="Calibri" charset="0"/>
                <a:cs typeface="Calibri" charset="0"/>
              </a:defRPr>
            </a:lvl4pPr>
            <a:lvl5pPr marL="0" indent="0" algn="l" defTabSz="914400" rtl="0" eaLnBrk="1" latinLnBrk="0" hangingPunct="1">
              <a:lnSpc>
                <a:spcPct val="100000"/>
              </a:lnSpc>
              <a:spcBef>
                <a:spcPts val="600"/>
              </a:spcBef>
              <a:spcAft>
                <a:spcPts val="600"/>
              </a:spcAft>
              <a:buFont typeface="Arial" panose="020B0604020202020204" pitchFamily="34" charset="0"/>
              <a:buNone/>
              <a:tabLst/>
              <a:defRPr sz="11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200"/>
              </a:spcBef>
              <a:buFontTx/>
              <a:buNone/>
              <a:defRPr sz="9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8000"/>
              </a:lnSpc>
              <a:spcBef>
                <a:spcPts val="600"/>
              </a:spcBef>
              <a:spcAft>
                <a:spcPts val="1200"/>
              </a:spcAft>
              <a:buClrTx/>
              <a:buSzTx/>
              <a:buFont typeface="Arial" charset="0"/>
              <a:buChar char="•"/>
              <a:tabLst/>
              <a:defRPr/>
            </a:pPr>
            <a:r>
              <a:rPr kumimoji="0" lang="en-US"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CHP and renewables displace marginal grid generation (including T&amp;D losses)</a:t>
            </a:r>
          </a:p>
          <a:p>
            <a:pPr marL="171450" marR="0" lvl="0" indent="-171450" algn="l" defTabSz="914400" rtl="0" eaLnBrk="1" fontAlgn="auto" latinLnBrk="0" hangingPunct="1">
              <a:lnSpc>
                <a:spcPct val="108000"/>
              </a:lnSpc>
              <a:spcBef>
                <a:spcPts val="600"/>
              </a:spcBef>
              <a:spcAft>
                <a:spcPts val="1200"/>
              </a:spcAft>
              <a:buClrTx/>
              <a:buSzTx/>
              <a:buFont typeface="Arial" charset="0"/>
              <a:buChar char="•"/>
              <a:tabLst/>
              <a:defRPr/>
            </a:pPr>
            <a:r>
              <a:rPr kumimoji="0" lang="en-US"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Marginal generation is currently a mix of coal and natural gas in most regions of the US</a:t>
            </a:r>
          </a:p>
          <a:p>
            <a:pPr marL="171450" marR="0" lvl="0" indent="-171450" algn="l" defTabSz="914400" rtl="0" eaLnBrk="1" fontAlgn="auto" latinLnBrk="0" hangingPunct="1">
              <a:lnSpc>
                <a:spcPct val="108000"/>
              </a:lnSpc>
              <a:spcBef>
                <a:spcPts val="600"/>
              </a:spcBef>
              <a:spcAft>
                <a:spcPts val="1200"/>
              </a:spcAft>
              <a:buClrTx/>
              <a:buSzTx/>
              <a:buFont typeface="Arial" charset="0"/>
              <a:buChar char="•"/>
              <a:tabLst/>
              <a:defRPr/>
            </a:pPr>
            <a:r>
              <a:rPr kumimoji="0" lang="en-US"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CHP’s high efficiency and high annual capacity factor currently results in significant annual energy and emissions savings</a:t>
            </a:r>
          </a:p>
          <a:p>
            <a:pPr marL="171450" marR="0" lvl="0" indent="-171450" algn="l" defTabSz="914400" rtl="0" eaLnBrk="1" fontAlgn="auto" latinLnBrk="0" hangingPunct="1">
              <a:lnSpc>
                <a:spcPct val="100000"/>
              </a:lnSpc>
              <a:spcBef>
                <a:spcPts val="600"/>
              </a:spcBef>
              <a:spcAft>
                <a:spcPts val="1200"/>
              </a:spcAft>
              <a:buClrTx/>
              <a:buSzTx/>
              <a:buFont typeface="Arial" charset="0"/>
              <a:buChar char="•"/>
              <a:tabLst/>
              <a:defRPr/>
            </a:pPr>
            <a:r>
              <a:rPr kumimoji="0" lang="en-US" sz="1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“Because emissions are cumulative and because we have a limited amount of time to reduce them, carbon reductions now have more value than carbon reductions in the future. The next couple of decades are critical.”</a:t>
            </a:r>
          </a:p>
        </p:txBody>
      </p:sp>
      <p:sp>
        <p:nvSpPr>
          <p:cNvPr id="32" name="TextBox 31">
            <a:extLst>
              <a:ext uri="{FF2B5EF4-FFF2-40B4-BE49-F238E27FC236}">
                <a16:creationId xmlns:a16="http://schemas.microsoft.com/office/drawing/2014/main" id="{380AC2F6-E48F-394B-8597-D403C3F5B24F}"/>
              </a:ext>
            </a:extLst>
          </p:cNvPr>
          <p:cNvSpPr txBox="1"/>
          <p:nvPr/>
        </p:nvSpPr>
        <p:spPr>
          <a:xfrm>
            <a:off x="881063" y="5463216"/>
            <a:ext cx="574833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D428A"/>
                </a:solidFill>
                <a:effectLst/>
                <a:uLnTx/>
                <a:uFillTx/>
                <a:latin typeface="Calibri" panose="020F0502020204030204" pitchFamily="34" charset="0"/>
                <a:ea typeface="+mn-ea"/>
                <a:cs typeface="Calibri" panose="020F0502020204030204" pitchFamily="34" charset="0"/>
              </a:rPr>
              <a:t>Source: “Time Value of Carbon”, Larry Strain, Carbon Leadership Forum, April 2020</a:t>
            </a:r>
            <a:endParaRPr kumimoji="0" lang="en-US" sz="1200" b="0" i="0" u="none" strike="noStrike" kern="1200" cap="none" spc="0" normalizeH="0" baseline="0" noProof="0" dirty="0">
              <a:ln>
                <a:noFill/>
              </a:ln>
              <a:solidFill>
                <a:srgbClr val="1D428A"/>
              </a:solidFill>
              <a:effectLst/>
              <a:uLnTx/>
              <a:uFillTx/>
              <a:latin typeface="Arial"/>
              <a:ea typeface="+mn-ea"/>
              <a:cs typeface="+mn-cs"/>
            </a:endParaRPr>
          </a:p>
        </p:txBody>
      </p:sp>
      <p:grpSp>
        <p:nvGrpSpPr>
          <p:cNvPr id="33" name="Group 32">
            <a:extLst>
              <a:ext uri="{FF2B5EF4-FFF2-40B4-BE49-F238E27FC236}">
                <a16:creationId xmlns:a16="http://schemas.microsoft.com/office/drawing/2014/main" id="{F5DC1D88-EF16-24F7-C657-A84ACB3996E5}"/>
              </a:ext>
            </a:extLst>
          </p:cNvPr>
          <p:cNvGrpSpPr/>
          <p:nvPr/>
        </p:nvGrpSpPr>
        <p:grpSpPr>
          <a:xfrm>
            <a:off x="6096000" y="2291676"/>
            <a:ext cx="5852666" cy="3342442"/>
            <a:chOff x="673976" y="642445"/>
            <a:chExt cx="10836562" cy="5556679"/>
          </a:xfrm>
        </p:grpSpPr>
        <p:pic>
          <p:nvPicPr>
            <p:cNvPr id="34" name="Picture 5">
              <a:extLst>
                <a:ext uri="{FF2B5EF4-FFF2-40B4-BE49-F238E27FC236}">
                  <a16:creationId xmlns:a16="http://schemas.microsoft.com/office/drawing/2014/main" id="{7F762E5E-96E2-805C-28CA-ACBB1ACC9A8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73976" y="642445"/>
              <a:ext cx="10836562" cy="5556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5" name="Freeform 15">
              <a:extLst>
                <a:ext uri="{FF2B5EF4-FFF2-40B4-BE49-F238E27FC236}">
                  <a16:creationId xmlns:a16="http://schemas.microsoft.com/office/drawing/2014/main" id="{67F7456F-0FB9-EE43-0F29-C7444FB0C763}"/>
                </a:ext>
              </a:extLst>
            </p:cNvPr>
            <p:cNvSpPr>
              <a:spLocks noChangeAspect="1"/>
            </p:cNvSpPr>
            <p:nvPr/>
          </p:nvSpPr>
          <p:spPr bwMode="auto">
            <a:xfrm>
              <a:off x="2645779" y="1731144"/>
              <a:ext cx="1086184" cy="891242"/>
            </a:xfrm>
            <a:custGeom>
              <a:avLst/>
              <a:gdLst>
                <a:gd name="T0" fmla="*/ 0 w 507"/>
                <a:gd name="T1" fmla="*/ 2147483646 h 408"/>
                <a:gd name="T2" fmla="*/ 2147483646 w 507"/>
                <a:gd name="T3" fmla="*/ 0 h 408"/>
                <a:gd name="T4" fmla="*/ 2147483646 w 507"/>
                <a:gd name="T5" fmla="*/ 2147483646 h 408"/>
                <a:gd name="T6" fmla="*/ 2147483646 w 507"/>
                <a:gd name="T7" fmla="*/ 2147483646 h 408"/>
                <a:gd name="T8" fmla="*/ 2147483646 w 507"/>
                <a:gd name="T9" fmla="*/ 2147483646 h 408"/>
                <a:gd name="T10" fmla="*/ 2147483646 w 507"/>
                <a:gd name="T11" fmla="*/ 2147483646 h 408"/>
                <a:gd name="T12" fmla="*/ 2147483646 w 507"/>
                <a:gd name="T13" fmla="*/ 2147483646 h 408"/>
                <a:gd name="T14" fmla="*/ 0 w 507"/>
                <a:gd name="T15" fmla="*/ 2147483646 h 408"/>
                <a:gd name="T16" fmla="*/ 0 w 507"/>
                <a:gd name="T17" fmla="*/ 2147483646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7"/>
                <a:gd name="T28" fmla="*/ 0 h 408"/>
                <a:gd name="T29" fmla="*/ 507 w 507"/>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7" h="408">
                  <a:moveTo>
                    <a:pt x="0" y="350"/>
                  </a:moveTo>
                  <a:lnTo>
                    <a:pt x="60" y="0"/>
                  </a:lnTo>
                  <a:lnTo>
                    <a:pt x="261" y="30"/>
                  </a:lnTo>
                  <a:lnTo>
                    <a:pt x="507" y="55"/>
                  </a:lnTo>
                  <a:lnTo>
                    <a:pt x="491" y="232"/>
                  </a:lnTo>
                  <a:lnTo>
                    <a:pt x="474" y="408"/>
                  </a:lnTo>
                  <a:lnTo>
                    <a:pt x="137" y="371"/>
                  </a:lnTo>
                  <a:lnTo>
                    <a:pt x="0" y="350"/>
                  </a:lnTo>
                  <a:close/>
                </a:path>
              </a:pathLst>
            </a:custGeom>
            <a:noFill/>
            <a:ln w="3175">
              <a:solidFill>
                <a:schemeClr val="tx1">
                  <a:lumMod val="50000"/>
                  <a:lumOff val="50000"/>
                </a:schemeClr>
              </a:solidFill>
              <a:round/>
              <a:headEnd/>
              <a:tailEnd/>
            </a:ln>
          </p:spPr>
          <p:txBody>
            <a:bodyPr/>
            <a:lstStyle/>
            <a:p>
              <a:pPr defTabSz="761970" eaLnBrk="0" fontAlgn="base" hangingPunct="0">
                <a:spcBef>
                  <a:spcPct val="0"/>
                </a:spcBef>
                <a:spcAft>
                  <a:spcPct val="0"/>
                </a:spcAft>
                <a:defRPr/>
              </a:pPr>
              <a:endParaRPr lang="en-US" sz="1500" kern="0">
                <a:ln>
                  <a:solidFill>
                    <a:srgbClr val="717171"/>
                  </a:solidFill>
                </a:ln>
                <a:solidFill>
                  <a:srgbClr val="000000"/>
                </a:solidFill>
              </a:endParaRPr>
            </a:p>
          </p:txBody>
        </p:sp>
        <p:sp>
          <p:nvSpPr>
            <p:cNvPr id="36" name="Freeform 17">
              <a:extLst>
                <a:ext uri="{FF2B5EF4-FFF2-40B4-BE49-F238E27FC236}">
                  <a16:creationId xmlns:a16="http://schemas.microsoft.com/office/drawing/2014/main" id="{DAE8765C-66D2-16DC-5BC5-0ECC993EC324}"/>
                </a:ext>
              </a:extLst>
            </p:cNvPr>
            <p:cNvSpPr>
              <a:spLocks noChangeAspect="1"/>
            </p:cNvSpPr>
            <p:nvPr/>
          </p:nvSpPr>
          <p:spPr bwMode="auto">
            <a:xfrm>
              <a:off x="2664524" y="3313553"/>
              <a:ext cx="1089270" cy="1100411"/>
            </a:xfrm>
            <a:custGeom>
              <a:avLst/>
              <a:gdLst>
                <a:gd name="T0" fmla="*/ 2147483646 w 507"/>
                <a:gd name="T1" fmla="*/ 2147483646 h 504"/>
                <a:gd name="T2" fmla="*/ 2147483646 w 507"/>
                <a:gd name="T3" fmla="*/ 2147483646 h 504"/>
                <a:gd name="T4" fmla="*/ 2147483646 w 507"/>
                <a:gd name="T5" fmla="*/ 2147483646 h 504"/>
                <a:gd name="T6" fmla="*/ 2147483646 w 507"/>
                <a:gd name="T7" fmla="*/ 2147483646 h 504"/>
                <a:gd name="T8" fmla="*/ 2147483646 w 507"/>
                <a:gd name="T9" fmla="*/ 2147483646 h 504"/>
                <a:gd name="T10" fmla="*/ 2147483646 w 507"/>
                <a:gd name="T11" fmla="*/ 2147483646 h 504"/>
                <a:gd name="T12" fmla="*/ 2147483646 w 507"/>
                <a:gd name="T13" fmla="*/ 2147483646 h 504"/>
                <a:gd name="T14" fmla="*/ 2147483646 w 507"/>
                <a:gd name="T15" fmla="*/ 0 h 504"/>
                <a:gd name="T16" fmla="*/ 0 w 507"/>
                <a:gd name="T17" fmla="*/ 2147483646 h 504"/>
                <a:gd name="T18" fmla="*/ 2147483646 w 507"/>
                <a:gd name="T19" fmla="*/ 2147483646 h 504"/>
                <a:gd name="T20" fmla="*/ 2147483646 w 507"/>
                <a:gd name="T21" fmla="*/ 2147483646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7"/>
                <a:gd name="T34" fmla="*/ 0 h 504"/>
                <a:gd name="T35" fmla="*/ 507 w 507"/>
                <a:gd name="T36" fmla="*/ 504 h 5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7" h="504">
                  <a:moveTo>
                    <a:pt x="64" y="504"/>
                  </a:moveTo>
                  <a:lnTo>
                    <a:pt x="70" y="467"/>
                  </a:lnTo>
                  <a:lnTo>
                    <a:pt x="197" y="483"/>
                  </a:lnTo>
                  <a:lnTo>
                    <a:pt x="191" y="464"/>
                  </a:lnTo>
                  <a:lnTo>
                    <a:pt x="466" y="489"/>
                  </a:lnTo>
                  <a:lnTo>
                    <a:pt x="507" y="46"/>
                  </a:lnTo>
                  <a:lnTo>
                    <a:pt x="291" y="28"/>
                  </a:lnTo>
                  <a:lnTo>
                    <a:pt x="74" y="0"/>
                  </a:lnTo>
                  <a:lnTo>
                    <a:pt x="0" y="495"/>
                  </a:lnTo>
                  <a:lnTo>
                    <a:pt x="64" y="504"/>
                  </a:lnTo>
                  <a:close/>
                </a:path>
              </a:pathLst>
            </a:custGeom>
            <a:noFill/>
            <a:ln w="3175">
              <a:solidFill>
                <a:schemeClr val="tx1">
                  <a:lumMod val="50000"/>
                  <a:lumOff val="50000"/>
                </a:schemeClr>
              </a:solidFill>
              <a:round/>
              <a:headEnd/>
              <a:tailEnd/>
            </a:ln>
          </p:spPr>
          <p:txBody>
            <a:bodyPr/>
            <a:lstStyle/>
            <a:p>
              <a:pPr defTabSz="761970" eaLnBrk="0" fontAlgn="base" hangingPunct="0">
                <a:spcBef>
                  <a:spcPct val="0"/>
                </a:spcBef>
                <a:spcAft>
                  <a:spcPct val="0"/>
                </a:spcAft>
                <a:defRPr/>
              </a:pPr>
              <a:endParaRPr lang="en-US" sz="1500" kern="0">
                <a:ln>
                  <a:solidFill>
                    <a:srgbClr val="717171"/>
                  </a:solidFill>
                </a:ln>
                <a:solidFill>
                  <a:srgbClr val="000000"/>
                </a:solidFill>
              </a:endParaRPr>
            </a:p>
          </p:txBody>
        </p:sp>
        <p:sp>
          <p:nvSpPr>
            <p:cNvPr id="37" name="Freeform 19">
              <a:extLst>
                <a:ext uri="{FF2B5EF4-FFF2-40B4-BE49-F238E27FC236}">
                  <a16:creationId xmlns:a16="http://schemas.microsoft.com/office/drawing/2014/main" id="{F24E8EFD-4191-317F-D948-BE2E95F1239A}"/>
                </a:ext>
              </a:extLst>
            </p:cNvPr>
            <p:cNvSpPr>
              <a:spLocks noChangeAspect="1"/>
            </p:cNvSpPr>
            <p:nvPr/>
          </p:nvSpPr>
          <p:spPr bwMode="auto">
            <a:xfrm>
              <a:off x="3750156" y="1087268"/>
              <a:ext cx="1037059" cy="634783"/>
            </a:xfrm>
            <a:custGeom>
              <a:avLst/>
              <a:gdLst>
                <a:gd name="T0" fmla="*/ 2147483646 w 474"/>
                <a:gd name="T1" fmla="*/ 0 h 291"/>
                <a:gd name="T2" fmla="*/ 2147483646 w 474"/>
                <a:gd name="T3" fmla="*/ 2147483646 h 291"/>
                <a:gd name="T4" fmla="*/ 2147483646 w 474"/>
                <a:gd name="T5" fmla="*/ 2147483646 h 291"/>
                <a:gd name="T6" fmla="*/ 2147483646 w 474"/>
                <a:gd name="T7" fmla="*/ 2147483646 h 291"/>
                <a:gd name="T8" fmla="*/ 2147483646 w 474"/>
                <a:gd name="T9" fmla="*/ 2147483646 h 291"/>
                <a:gd name="T10" fmla="*/ 2147483646 w 474"/>
                <a:gd name="T11" fmla="*/ 2147483646 h 291"/>
                <a:gd name="T12" fmla="*/ 2147483646 w 474"/>
                <a:gd name="T13" fmla="*/ 2147483646 h 291"/>
                <a:gd name="T14" fmla="*/ 0 w 474"/>
                <a:gd name="T15" fmla="*/ 2147483646 h 291"/>
                <a:gd name="T16" fmla="*/ 2147483646 w 474"/>
                <a:gd name="T17" fmla="*/ 0 h 291"/>
                <a:gd name="T18" fmla="*/ 2147483646 w 474"/>
                <a:gd name="T19" fmla="*/ 0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4"/>
                <a:gd name="T31" fmla="*/ 0 h 291"/>
                <a:gd name="T32" fmla="*/ 474 w 474"/>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4" h="291">
                  <a:moveTo>
                    <a:pt x="25" y="0"/>
                  </a:moveTo>
                  <a:lnTo>
                    <a:pt x="438" y="21"/>
                  </a:lnTo>
                  <a:lnTo>
                    <a:pt x="440" y="94"/>
                  </a:lnTo>
                  <a:lnTo>
                    <a:pt x="459" y="153"/>
                  </a:lnTo>
                  <a:lnTo>
                    <a:pt x="462" y="230"/>
                  </a:lnTo>
                  <a:lnTo>
                    <a:pt x="474" y="291"/>
                  </a:lnTo>
                  <a:lnTo>
                    <a:pt x="224" y="284"/>
                  </a:lnTo>
                  <a:lnTo>
                    <a:pt x="0" y="267"/>
                  </a:lnTo>
                  <a:lnTo>
                    <a:pt x="25" y="0"/>
                  </a:lnTo>
                  <a:close/>
                </a:path>
              </a:pathLst>
            </a:custGeom>
            <a:noFill/>
            <a:ln w="3175">
              <a:solidFill>
                <a:schemeClr val="tx1">
                  <a:lumMod val="50000"/>
                  <a:lumOff val="50000"/>
                </a:schemeClr>
              </a:solidFill>
              <a:round/>
              <a:headEnd/>
              <a:tailEnd/>
            </a:ln>
          </p:spPr>
          <p:txBody>
            <a:bodyPr/>
            <a:lstStyle/>
            <a:p>
              <a:pPr defTabSz="761970" eaLnBrk="0" fontAlgn="base" hangingPunct="0">
                <a:spcBef>
                  <a:spcPct val="0"/>
                </a:spcBef>
                <a:spcAft>
                  <a:spcPct val="0"/>
                </a:spcAft>
                <a:defRPr/>
              </a:pPr>
              <a:endParaRPr lang="en-US" sz="1500" kern="0">
                <a:ln>
                  <a:solidFill>
                    <a:srgbClr val="717171"/>
                  </a:solidFill>
                </a:ln>
                <a:solidFill>
                  <a:srgbClr val="000000"/>
                </a:solidFill>
              </a:endParaRPr>
            </a:p>
          </p:txBody>
        </p:sp>
        <p:sp>
          <p:nvSpPr>
            <p:cNvPr id="38" name="Freeform 20">
              <a:extLst>
                <a:ext uri="{FF2B5EF4-FFF2-40B4-BE49-F238E27FC236}">
                  <a16:creationId xmlns:a16="http://schemas.microsoft.com/office/drawing/2014/main" id="{E1BC1165-0BB0-E581-9734-70C18EA3399D}"/>
                </a:ext>
              </a:extLst>
            </p:cNvPr>
            <p:cNvSpPr>
              <a:spLocks noChangeAspect="1"/>
            </p:cNvSpPr>
            <p:nvPr/>
          </p:nvSpPr>
          <p:spPr bwMode="auto">
            <a:xfrm>
              <a:off x="3695573" y="1671123"/>
              <a:ext cx="1108016" cy="723907"/>
            </a:xfrm>
            <a:custGeom>
              <a:avLst/>
              <a:gdLst>
                <a:gd name="T0" fmla="*/ 2147483646 w 507"/>
                <a:gd name="T1" fmla="*/ 0 h 332"/>
                <a:gd name="T2" fmla="*/ 2147483646 w 507"/>
                <a:gd name="T3" fmla="*/ 2147483646 h 332"/>
                <a:gd name="T4" fmla="*/ 2147483646 w 507"/>
                <a:gd name="T5" fmla="*/ 2147483646 h 332"/>
                <a:gd name="T6" fmla="*/ 2147483646 w 507"/>
                <a:gd name="T7" fmla="*/ 2147483646 h 332"/>
                <a:gd name="T8" fmla="*/ 2147483646 w 507"/>
                <a:gd name="T9" fmla="*/ 2147483646 h 332"/>
                <a:gd name="T10" fmla="*/ 2147483646 w 507"/>
                <a:gd name="T11" fmla="*/ 2147483646 h 332"/>
                <a:gd name="T12" fmla="*/ 2147483646 w 507"/>
                <a:gd name="T13" fmla="*/ 2147483646 h 332"/>
                <a:gd name="T14" fmla="*/ 2147483646 w 507"/>
                <a:gd name="T15" fmla="*/ 2147483646 h 332"/>
                <a:gd name="T16" fmla="*/ 2147483646 w 507"/>
                <a:gd name="T17" fmla="*/ 2147483646 h 332"/>
                <a:gd name="T18" fmla="*/ 2147483646 w 507"/>
                <a:gd name="T19" fmla="*/ 2147483646 h 332"/>
                <a:gd name="T20" fmla="*/ 2147483646 w 507"/>
                <a:gd name="T21" fmla="*/ 2147483646 h 332"/>
                <a:gd name="T22" fmla="*/ 2147483646 w 507"/>
                <a:gd name="T23" fmla="*/ 2147483646 h 332"/>
                <a:gd name="T24" fmla="*/ 2147483646 w 507"/>
                <a:gd name="T25" fmla="*/ 2147483646 h 332"/>
                <a:gd name="T26" fmla="*/ 2147483646 w 507"/>
                <a:gd name="T27" fmla="*/ 2147483646 h 332"/>
                <a:gd name="T28" fmla="*/ 2147483646 w 507"/>
                <a:gd name="T29" fmla="*/ 2147483646 h 332"/>
                <a:gd name="T30" fmla="*/ 2147483646 w 507"/>
                <a:gd name="T31" fmla="*/ 2147483646 h 332"/>
                <a:gd name="T32" fmla="*/ 0 w 507"/>
                <a:gd name="T33" fmla="*/ 2147483646 h 332"/>
                <a:gd name="T34" fmla="*/ 2147483646 w 507"/>
                <a:gd name="T35" fmla="*/ 0 h 332"/>
                <a:gd name="T36" fmla="*/ 2147483646 w 507"/>
                <a:gd name="T37" fmla="*/ 0 h 3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7"/>
                <a:gd name="T58" fmla="*/ 0 h 332"/>
                <a:gd name="T59" fmla="*/ 507 w 507"/>
                <a:gd name="T60" fmla="*/ 332 h 3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7" h="332">
                  <a:moveTo>
                    <a:pt x="25" y="0"/>
                  </a:moveTo>
                  <a:lnTo>
                    <a:pt x="249" y="17"/>
                  </a:lnTo>
                  <a:lnTo>
                    <a:pt x="499" y="24"/>
                  </a:lnTo>
                  <a:lnTo>
                    <a:pt x="482" y="56"/>
                  </a:lnTo>
                  <a:lnTo>
                    <a:pt x="507" y="78"/>
                  </a:lnTo>
                  <a:lnTo>
                    <a:pt x="505" y="241"/>
                  </a:lnTo>
                  <a:lnTo>
                    <a:pt x="495" y="240"/>
                  </a:lnTo>
                  <a:lnTo>
                    <a:pt x="495" y="261"/>
                  </a:lnTo>
                  <a:lnTo>
                    <a:pt x="504" y="276"/>
                  </a:lnTo>
                  <a:lnTo>
                    <a:pt x="499" y="293"/>
                  </a:lnTo>
                  <a:lnTo>
                    <a:pt x="504" y="332"/>
                  </a:lnTo>
                  <a:lnTo>
                    <a:pt x="493" y="327"/>
                  </a:lnTo>
                  <a:lnTo>
                    <a:pt x="479" y="313"/>
                  </a:lnTo>
                  <a:lnTo>
                    <a:pt x="435" y="298"/>
                  </a:lnTo>
                  <a:lnTo>
                    <a:pt x="391" y="300"/>
                  </a:lnTo>
                  <a:lnTo>
                    <a:pt x="366" y="281"/>
                  </a:lnTo>
                  <a:lnTo>
                    <a:pt x="0" y="260"/>
                  </a:lnTo>
                  <a:lnTo>
                    <a:pt x="25" y="0"/>
                  </a:lnTo>
                  <a:close/>
                </a:path>
              </a:pathLst>
            </a:custGeom>
            <a:noFill/>
            <a:ln w="3175">
              <a:solidFill>
                <a:schemeClr val="tx1">
                  <a:lumMod val="50000"/>
                  <a:lumOff val="50000"/>
                </a:schemeClr>
              </a:solidFill>
              <a:round/>
              <a:headEnd/>
              <a:tailEnd/>
            </a:ln>
          </p:spPr>
          <p:txBody>
            <a:bodyPr/>
            <a:lstStyle/>
            <a:p>
              <a:pPr defTabSz="761970" eaLnBrk="0" fontAlgn="base" hangingPunct="0">
                <a:spcBef>
                  <a:spcPct val="0"/>
                </a:spcBef>
                <a:spcAft>
                  <a:spcPct val="0"/>
                </a:spcAft>
                <a:defRPr/>
              </a:pPr>
              <a:endParaRPr lang="en-US" sz="1500" kern="0">
                <a:ln>
                  <a:solidFill>
                    <a:srgbClr val="717171"/>
                  </a:solidFill>
                </a:ln>
                <a:solidFill>
                  <a:srgbClr val="000000"/>
                </a:solidFill>
              </a:endParaRPr>
            </a:p>
          </p:txBody>
        </p:sp>
        <p:sp>
          <p:nvSpPr>
            <p:cNvPr id="39" name="Freeform 23">
              <a:extLst>
                <a:ext uri="{FF2B5EF4-FFF2-40B4-BE49-F238E27FC236}">
                  <a16:creationId xmlns:a16="http://schemas.microsoft.com/office/drawing/2014/main" id="{80B001EF-F78F-C07A-DF12-DD6FA8F0886C}"/>
                </a:ext>
              </a:extLst>
            </p:cNvPr>
            <p:cNvSpPr>
              <a:spLocks noChangeAspect="1"/>
            </p:cNvSpPr>
            <p:nvPr/>
          </p:nvSpPr>
          <p:spPr bwMode="auto">
            <a:xfrm>
              <a:off x="3744698" y="3413591"/>
              <a:ext cx="1360912" cy="691167"/>
            </a:xfrm>
            <a:custGeom>
              <a:avLst/>
              <a:gdLst>
                <a:gd name="T0" fmla="*/ 2147483646 w 623"/>
                <a:gd name="T1" fmla="*/ 0 h 316"/>
                <a:gd name="T2" fmla="*/ 2147483646 w 623"/>
                <a:gd name="T3" fmla="*/ 2147483646 h 316"/>
                <a:gd name="T4" fmla="*/ 2147483646 w 623"/>
                <a:gd name="T5" fmla="*/ 2147483646 h 316"/>
                <a:gd name="T6" fmla="*/ 2147483646 w 623"/>
                <a:gd name="T7" fmla="*/ 2147483646 h 316"/>
                <a:gd name="T8" fmla="*/ 2147483646 w 623"/>
                <a:gd name="T9" fmla="*/ 2147483646 h 316"/>
                <a:gd name="T10" fmla="*/ 2147483646 w 623"/>
                <a:gd name="T11" fmla="*/ 2147483646 h 316"/>
                <a:gd name="T12" fmla="*/ 2147483646 w 623"/>
                <a:gd name="T13" fmla="*/ 2147483646 h 316"/>
                <a:gd name="T14" fmla="*/ 2147483646 w 623"/>
                <a:gd name="T15" fmla="*/ 2147483646 h 316"/>
                <a:gd name="T16" fmla="*/ 2147483646 w 623"/>
                <a:gd name="T17" fmla="*/ 2147483646 h 316"/>
                <a:gd name="T18" fmla="*/ 2147483646 w 623"/>
                <a:gd name="T19" fmla="*/ 2147483646 h 316"/>
                <a:gd name="T20" fmla="*/ 2147483646 w 623"/>
                <a:gd name="T21" fmla="*/ 2147483646 h 316"/>
                <a:gd name="T22" fmla="*/ 2147483646 w 623"/>
                <a:gd name="T23" fmla="*/ 2147483646 h 316"/>
                <a:gd name="T24" fmla="*/ 2147483646 w 623"/>
                <a:gd name="T25" fmla="*/ 2147483646 h 316"/>
                <a:gd name="T26" fmla="*/ 2147483646 w 623"/>
                <a:gd name="T27" fmla="*/ 2147483646 h 316"/>
                <a:gd name="T28" fmla="*/ 2147483646 w 623"/>
                <a:gd name="T29" fmla="*/ 2147483646 h 316"/>
                <a:gd name="T30" fmla="*/ 2147483646 w 623"/>
                <a:gd name="T31" fmla="*/ 2147483646 h 316"/>
                <a:gd name="T32" fmla="*/ 2147483646 w 623"/>
                <a:gd name="T33" fmla="*/ 2147483646 h 316"/>
                <a:gd name="T34" fmla="*/ 2147483646 w 623"/>
                <a:gd name="T35" fmla="*/ 2147483646 h 316"/>
                <a:gd name="T36" fmla="*/ 2147483646 w 623"/>
                <a:gd name="T37" fmla="*/ 2147483646 h 316"/>
                <a:gd name="T38" fmla="*/ 0 w 623"/>
                <a:gd name="T39" fmla="*/ 2147483646 h 316"/>
                <a:gd name="T40" fmla="*/ 2147483646 w 623"/>
                <a:gd name="T41" fmla="*/ 0 h 316"/>
                <a:gd name="T42" fmla="*/ 2147483646 w 623"/>
                <a:gd name="T43" fmla="*/ 0 h 3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3"/>
                <a:gd name="T67" fmla="*/ 0 h 316"/>
                <a:gd name="T68" fmla="*/ 623 w 623"/>
                <a:gd name="T69" fmla="*/ 316 h 3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3" h="316">
                  <a:moveTo>
                    <a:pt x="4" y="0"/>
                  </a:moveTo>
                  <a:lnTo>
                    <a:pt x="73" y="5"/>
                  </a:lnTo>
                  <a:lnTo>
                    <a:pt x="379" y="19"/>
                  </a:lnTo>
                  <a:lnTo>
                    <a:pt x="606" y="18"/>
                  </a:lnTo>
                  <a:lnTo>
                    <a:pt x="609" y="64"/>
                  </a:lnTo>
                  <a:lnTo>
                    <a:pt x="623" y="162"/>
                  </a:lnTo>
                  <a:lnTo>
                    <a:pt x="620" y="316"/>
                  </a:lnTo>
                  <a:lnTo>
                    <a:pt x="570" y="290"/>
                  </a:lnTo>
                  <a:lnTo>
                    <a:pt x="517" y="300"/>
                  </a:lnTo>
                  <a:lnTo>
                    <a:pt x="478" y="311"/>
                  </a:lnTo>
                  <a:lnTo>
                    <a:pt x="422" y="311"/>
                  </a:lnTo>
                  <a:lnTo>
                    <a:pt x="379" y="288"/>
                  </a:lnTo>
                  <a:lnTo>
                    <a:pt x="367" y="300"/>
                  </a:lnTo>
                  <a:lnTo>
                    <a:pt x="301" y="271"/>
                  </a:lnTo>
                  <a:lnTo>
                    <a:pt x="269" y="264"/>
                  </a:lnTo>
                  <a:lnTo>
                    <a:pt x="253" y="247"/>
                  </a:lnTo>
                  <a:lnTo>
                    <a:pt x="232" y="247"/>
                  </a:lnTo>
                  <a:lnTo>
                    <a:pt x="211" y="230"/>
                  </a:lnTo>
                  <a:lnTo>
                    <a:pt x="219" y="59"/>
                  </a:lnTo>
                  <a:lnTo>
                    <a:pt x="0" y="47"/>
                  </a:lnTo>
                  <a:lnTo>
                    <a:pt x="4" y="0"/>
                  </a:lnTo>
                  <a:close/>
                </a:path>
              </a:pathLst>
            </a:custGeom>
            <a:noFill/>
            <a:ln w="3175">
              <a:solidFill>
                <a:schemeClr val="tx1">
                  <a:lumMod val="50000"/>
                  <a:lumOff val="50000"/>
                </a:schemeClr>
              </a:solidFill>
              <a:round/>
              <a:headEnd/>
              <a:tailEnd/>
            </a:ln>
          </p:spPr>
          <p:txBody>
            <a:bodyPr/>
            <a:lstStyle/>
            <a:p>
              <a:pPr defTabSz="761970" eaLnBrk="0" fontAlgn="base" hangingPunct="0">
                <a:spcBef>
                  <a:spcPct val="0"/>
                </a:spcBef>
                <a:spcAft>
                  <a:spcPct val="0"/>
                </a:spcAft>
                <a:defRPr/>
              </a:pPr>
              <a:endParaRPr lang="en-US" sz="1500" kern="0">
                <a:ln>
                  <a:solidFill>
                    <a:srgbClr val="717171"/>
                  </a:solidFill>
                </a:ln>
                <a:solidFill>
                  <a:srgbClr val="000000"/>
                </a:solidFill>
              </a:endParaRPr>
            </a:p>
          </p:txBody>
        </p:sp>
        <p:sp>
          <p:nvSpPr>
            <p:cNvPr id="40" name="Freeform 26">
              <a:extLst>
                <a:ext uri="{FF2B5EF4-FFF2-40B4-BE49-F238E27FC236}">
                  <a16:creationId xmlns:a16="http://schemas.microsoft.com/office/drawing/2014/main" id="{70D9C713-6F6D-7007-07AD-2599F9CDE8C7}"/>
                </a:ext>
              </a:extLst>
            </p:cNvPr>
            <p:cNvSpPr>
              <a:spLocks noChangeAspect="1"/>
            </p:cNvSpPr>
            <p:nvPr/>
          </p:nvSpPr>
          <p:spPr bwMode="auto">
            <a:xfrm>
              <a:off x="5074680" y="3531816"/>
              <a:ext cx="798719" cy="694805"/>
            </a:xfrm>
            <a:custGeom>
              <a:avLst/>
              <a:gdLst>
                <a:gd name="T0" fmla="*/ 2147483646 w 363"/>
                <a:gd name="T1" fmla="*/ 2147483646 h 318"/>
                <a:gd name="T2" fmla="*/ 2147483646 w 363"/>
                <a:gd name="T3" fmla="*/ 2147483646 h 318"/>
                <a:gd name="T4" fmla="*/ 2147483646 w 363"/>
                <a:gd name="T5" fmla="*/ 2147483646 h 318"/>
                <a:gd name="T6" fmla="*/ 2147483646 w 363"/>
                <a:gd name="T7" fmla="*/ 2147483646 h 318"/>
                <a:gd name="T8" fmla="*/ 2147483646 w 363"/>
                <a:gd name="T9" fmla="*/ 2147483646 h 318"/>
                <a:gd name="T10" fmla="*/ 2147483646 w 363"/>
                <a:gd name="T11" fmla="*/ 2147483646 h 318"/>
                <a:gd name="T12" fmla="*/ 2147483646 w 363"/>
                <a:gd name="T13" fmla="*/ 2147483646 h 318"/>
                <a:gd name="T14" fmla="*/ 2147483646 w 363"/>
                <a:gd name="T15" fmla="*/ 2147483646 h 318"/>
                <a:gd name="T16" fmla="*/ 2147483646 w 363"/>
                <a:gd name="T17" fmla="*/ 2147483646 h 318"/>
                <a:gd name="T18" fmla="*/ 2147483646 w 363"/>
                <a:gd name="T19" fmla="*/ 2147483646 h 318"/>
                <a:gd name="T20" fmla="*/ 2147483646 w 363"/>
                <a:gd name="T21" fmla="*/ 2147483646 h 318"/>
                <a:gd name="T22" fmla="*/ 2147483646 w 363"/>
                <a:gd name="T23" fmla="*/ 2147483646 h 318"/>
                <a:gd name="T24" fmla="*/ 2147483646 w 363"/>
                <a:gd name="T25" fmla="*/ 2147483646 h 318"/>
                <a:gd name="T26" fmla="*/ 2147483646 w 363"/>
                <a:gd name="T27" fmla="*/ 2147483646 h 318"/>
                <a:gd name="T28" fmla="*/ 2147483646 w 363"/>
                <a:gd name="T29" fmla="*/ 2147483646 h 318"/>
                <a:gd name="T30" fmla="*/ 2147483646 w 363"/>
                <a:gd name="T31" fmla="*/ 2147483646 h 318"/>
                <a:gd name="T32" fmla="*/ 2147483646 w 363"/>
                <a:gd name="T33" fmla="*/ 2147483646 h 318"/>
                <a:gd name="T34" fmla="*/ 2147483646 w 363"/>
                <a:gd name="T35" fmla="*/ 2147483646 h 318"/>
                <a:gd name="T36" fmla="*/ 2147483646 w 363"/>
                <a:gd name="T37" fmla="*/ 0 h 318"/>
                <a:gd name="T38" fmla="*/ 0 w 363"/>
                <a:gd name="T39" fmla="*/ 2147483646 h 318"/>
                <a:gd name="T40" fmla="*/ 2147483646 w 363"/>
                <a:gd name="T41" fmla="*/ 2147483646 h 318"/>
                <a:gd name="T42" fmla="*/ 2147483646 w 363"/>
                <a:gd name="T43" fmla="*/ 2147483646 h 3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318"/>
                <a:gd name="T68" fmla="*/ 363 w 363"/>
                <a:gd name="T69" fmla="*/ 318 h 3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318">
                  <a:moveTo>
                    <a:pt x="14" y="108"/>
                  </a:moveTo>
                  <a:lnTo>
                    <a:pt x="11" y="262"/>
                  </a:lnTo>
                  <a:lnTo>
                    <a:pt x="19" y="271"/>
                  </a:lnTo>
                  <a:lnTo>
                    <a:pt x="44" y="271"/>
                  </a:lnTo>
                  <a:lnTo>
                    <a:pt x="45" y="318"/>
                  </a:lnTo>
                  <a:lnTo>
                    <a:pt x="262" y="315"/>
                  </a:lnTo>
                  <a:lnTo>
                    <a:pt x="257" y="268"/>
                  </a:lnTo>
                  <a:lnTo>
                    <a:pt x="276" y="215"/>
                  </a:lnTo>
                  <a:lnTo>
                    <a:pt x="304" y="177"/>
                  </a:lnTo>
                  <a:lnTo>
                    <a:pt x="301" y="167"/>
                  </a:lnTo>
                  <a:lnTo>
                    <a:pt x="321" y="135"/>
                  </a:lnTo>
                  <a:lnTo>
                    <a:pt x="332" y="98"/>
                  </a:lnTo>
                  <a:lnTo>
                    <a:pt x="329" y="96"/>
                  </a:lnTo>
                  <a:lnTo>
                    <a:pt x="346" y="82"/>
                  </a:lnTo>
                  <a:lnTo>
                    <a:pt x="363" y="50"/>
                  </a:lnTo>
                  <a:lnTo>
                    <a:pt x="358" y="43"/>
                  </a:lnTo>
                  <a:lnTo>
                    <a:pt x="309" y="45"/>
                  </a:lnTo>
                  <a:lnTo>
                    <a:pt x="321" y="28"/>
                  </a:lnTo>
                  <a:lnTo>
                    <a:pt x="319" y="0"/>
                  </a:lnTo>
                  <a:lnTo>
                    <a:pt x="0" y="10"/>
                  </a:lnTo>
                  <a:lnTo>
                    <a:pt x="14" y="108"/>
                  </a:lnTo>
                  <a:close/>
                </a:path>
              </a:pathLst>
            </a:custGeom>
            <a:noFill/>
            <a:ln w="3175">
              <a:solidFill>
                <a:schemeClr val="tx1">
                  <a:lumMod val="50000"/>
                  <a:lumOff val="50000"/>
                </a:schemeClr>
              </a:solidFill>
              <a:round/>
              <a:headEnd/>
              <a:tailEnd/>
            </a:ln>
          </p:spPr>
          <p:txBody>
            <a:bodyPr/>
            <a:lstStyle/>
            <a:p>
              <a:pPr defTabSz="761970" eaLnBrk="0" fontAlgn="base" hangingPunct="0">
                <a:spcBef>
                  <a:spcPct val="0"/>
                </a:spcBef>
                <a:spcAft>
                  <a:spcPct val="0"/>
                </a:spcAft>
                <a:defRPr/>
              </a:pPr>
              <a:endParaRPr lang="en-US" sz="1500" kern="0">
                <a:ln>
                  <a:solidFill>
                    <a:srgbClr val="717171"/>
                  </a:solidFill>
                </a:ln>
                <a:solidFill>
                  <a:srgbClr val="000000"/>
                </a:solidFill>
              </a:endParaRPr>
            </a:p>
          </p:txBody>
        </p:sp>
        <p:sp>
          <p:nvSpPr>
            <p:cNvPr id="41" name="Freeform 27">
              <a:extLst>
                <a:ext uri="{FF2B5EF4-FFF2-40B4-BE49-F238E27FC236}">
                  <a16:creationId xmlns:a16="http://schemas.microsoft.com/office/drawing/2014/main" id="{53C1CF19-F02B-4BDE-2C64-D6C1CFE76DAC}"/>
                </a:ext>
              </a:extLst>
            </p:cNvPr>
            <p:cNvSpPr>
              <a:spLocks noChangeAspect="1"/>
            </p:cNvSpPr>
            <p:nvPr/>
          </p:nvSpPr>
          <p:spPr bwMode="auto">
            <a:xfrm>
              <a:off x="5172928" y="4219345"/>
              <a:ext cx="902423" cy="750734"/>
            </a:xfrm>
            <a:custGeom>
              <a:avLst/>
              <a:gdLst>
                <a:gd name="T0" fmla="*/ 0 w 413"/>
                <a:gd name="T1" fmla="*/ 2147483646 h 349"/>
                <a:gd name="T2" fmla="*/ 2147483646 w 413"/>
                <a:gd name="T3" fmla="*/ 2147483646 h 349"/>
                <a:gd name="T4" fmla="*/ 2147483646 w 413"/>
                <a:gd name="T5" fmla="*/ 2147483646 h 349"/>
                <a:gd name="T6" fmla="*/ 2147483646 w 413"/>
                <a:gd name="T7" fmla="*/ 2147483646 h 349"/>
                <a:gd name="T8" fmla="*/ 2147483646 w 413"/>
                <a:gd name="T9" fmla="*/ 2147483646 h 349"/>
                <a:gd name="T10" fmla="*/ 2147483646 w 413"/>
                <a:gd name="T11" fmla="*/ 2147483646 h 349"/>
                <a:gd name="T12" fmla="*/ 2147483646 w 413"/>
                <a:gd name="T13" fmla="*/ 2147483646 h 349"/>
                <a:gd name="T14" fmla="*/ 2147483646 w 413"/>
                <a:gd name="T15" fmla="*/ 2147483646 h 349"/>
                <a:gd name="T16" fmla="*/ 2147483646 w 413"/>
                <a:gd name="T17" fmla="*/ 2147483646 h 349"/>
                <a:gd name="T18" fmla="*/ 2147483646 w 413"/>
                <a:gd name="T19" fmla="*/ 2147483646 h 349"/>
                <a:gd name="T20" fmla="*/ 2147483646 w 413"/>
                <a:gd name="T21" fmla="*/ 2147483646 h 349"/>
                <a:gd name="T22" fmla="*/ 2147483646 w 413"/>
                <a:gd name="T23" fmla="*/ 2147483646 h 349"/>
                <a:gd name="T24" fmla="*/ 2147483646 w 413"/>
                <a:gd name="T25" fmla="*/ 2147483646 h 349"/>
                <a:gd name="T26" fmla="*/ 2147483646 w 413"/>
                <a:gd name="T27" fmla="*/ 2147483646 h 349"/>
                <a:gd name="T28" fmla="*/ 2147483646 w 413"/>
                <a:gd name="T29" fmla="*/ 2147483646 h 349"/>
                <a:gd name="T30" fmla="*/ 2147483646 w 413"/>
                <a:gd name="T31" fmla="*/ 2147483646 h 349"/>
                <a:gd name="T32" fmla="*/ 2147483646 w 413"/>
                <a:gd name="T33" fmla="*/ 2147483646 h 349"/>
                <a:gd name="T34" fmla="*/ 2147483646 w 413"/>
                <a:gd name="T35" fmla="*/ 2147483646 h 349"/>
                <a:gd name="T36" fmla="*/ 2147483646 w 413"/>
                <a:gd name="T37" fmla="*/ 2147483646 h 349"/>
                <a:gd name="T38" fmla="*/ 2147483646 w 413"/>
                <a:gd name="T39" fmla="*/ 2147483646 h 349"/>
                <a:gd name="T40" fmla="*/ 2147483646 w 413"/>
                <a:gd name="T41" fmla="*/ 2147483646 h 349"/>
                <a:gd name="T42" fmla="*/ 2147483646 w 413"/>
                <a:gd name="T43" fmla="*/ 2147483646 h 349"/>
                <a:gd name="T44" fmla="*/ 2147483646 w 413"/>
                <a:gd name="T45" fmla="*/ 2147483646 h 349"/>
                <a:gd name="T46" fmla="*/ 2147483646 w 413"/>
                <a:gd name="T47" fmla="*/ 2147483646 h 349"/>
                <a:gd name="T48" fmla="*/ 2147483646 w 413"/>
                <a:gd name="T49" fmla="*/ 2147483646 h 349"/>
                <a:gd name="T50" fmla="*/ 2147483646 w 413"/>
                <a:gd name="T51" fmla="*/ 2147483646 h 349"/>
                <a:gd name="T52" fmla="*/ 2147483646 w 413"/>
                <a:gd name="T53" fmla="*/ 2147483646 h 349"/>
                <a:gd name="T54" fmla="*/ 2147483646 w 413"/>
                <a:gd name="T55" fmla="*/ 2147483646 h 349"/>
                <a:gd name="T56" fmla="*/ 2147483646 w 413"/>
                <a:gd name="T57" fmla="*/ 2147483646 h 349"/>
                <a:gd name="T58" fmla="*/ 2147483646 w 413"/>
                <a:gd name="T59" fmla="*/ 2147483646 h 349"/>
                <a:gd name="T60" fmla="*/ 2147483646 w 413"/>
                <a:gd name="T61" fmla="*/ 2147483646 h 349"/>
                <a:gd name="T62" fmla="*/ 2147483646 w 413"/>
                <a:gd name="T63" fmla="*/ 2147483646 h 349"/>
                <a:gd name="T64" fmla="*/ 2147483646 w 413"/>
                <a:gd name="T65" fmla="*/ 2147483646 h 349"/>
                <a:gd name="T66" fmla="*/ 2147483646 w 413"/>
                <a:gd name="T67" fmla="*/ 2147483646 h 349"/>
                <a:gd name="T68" fmla="*/ 2147483646 w 413"/>
                <a:gd name="T69" fmla="*/ 2147483646 h 349"/>
                <a:gd name="T70" fmla="*/ 2147483646 w 413"/>
                <a:gd name="T71" fmla="*/ 2147483646 h 349"/>
                <a:gd name="T72" fmla="*/ 2147483646 w 413"/>
                <a:gd name="T73" fmla="*/ 2147483646 h 349"/>
                <a:gd name="T74" fmla="*/ 2147483646 w 413"/>
                <a:gd name="T75" fmla="*/ 0 h 349"/>
                <a:gd name="T76" fmla="*/ 0 w 413"/>
                <a:gd name="T77" fmla="*/ 2147483646 h 349"/>
                <a:gd name="T78" fmla="*/ 0 w 413"/>
                <a:gd name="T79" fmla="*/ 2147483646 h 349"/>
                <a:gd name="T80" fmla="*/ 0 w 413"/>
                <a:gd name="T81" fmla="*/ 2147483646 h 3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3"/>
                <a:gd name="T124" fmla="*/ 0 h 349"/>
                <a:gd name="T125" fmla="*/ 413 w 413"/>
                <a:gd name="T126" fmla="*/ 349 h 3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3" h="349">
                  <a:moveTo>
                    <a:pt x="0" y="3"/>
                  </a:moveTo>
                  <a:lnTo>
                    <a:pt x="5" y="97"/>
                  </a:lnTo>
                  <a:lnTo>
                    <a:pt x="43" y="166"/>
                  </a:lnTo>
                  <a:lnTo>
                    <a:pt x="29" y="220"/>
                  </a:lnTo>
                  <a:lnTo>
                    <a:pt x="31" y="265"/>
                  </a:lnTo>
                  <a:lnTo>
                    <a:pt x="14" y="288"/>
                  </a:lnTo>
                  <a:lnTo>
                    <a:pt x="21" y="295"/>
                  </a:lnTo>
                  <a:lnTo>
                    <a:pt x="75" y="288"/>
                  </a:lnTo>
                  <a:lnTo>
                    <a:pt x="144" y="306"/>
                  </a:lnTo>
                  <a:lnTo>
                    <a:pt x="166" y="289"/>
                  </a:lnTo>
                  <a:lnTo>
                    <a:pt x="232" y="316"/>
                  </a:lnTo>
                  <a:lnTo>
                    <a:pt x="238" y="331"/>
                  </a:lnTo>
                  <a:lnTo>
                    <a:pt x="264" y="343"/>
                  </a:lnTo>
                  <a:lnTo>
                    <a:pt x="276" y="329"/>
                  </a:lnTo>
                  <a:lnTo>
                    <a:pt x="309" y="341"/>
                  </a:lnTo>
                  <a:lnTo>
                    <a:pt x="329" y="331"/>
                  </a:lnTo>
                  <a:lnTo>
                    <a:pt x="325" y="311"/>
                  </a:lnTo>
                  <a:lnTo>
                    <a:pt x="379" y="329"/>
                  </a:lnTo>
                  <a:lnTo>
                    <a:pt x="377" y="349"/>
                  </a:lnTo>
                  <a:lnTo>
                    <a:pt x="413" y="323"/>
                  </a:lnTo>
                  <a:lnTo>
                    <a:pt x="380" y="319"/>
                  </a:lnTo>
                  <a:lnTo>
                    <a:pt x="355" y="294"/>
                  </a:lnTo>
                  <a:lnTo>
                    <a:pt x="387" y="261"/>
                  </a:lnTo>
                  <a:lnTo>
                    <a:pt x="387" y="242"/>
                  </a:lnTo>
                  <a:lnTo>
                    <a:pt x="353" y="270"/>
                  </a:lnTo>
                  <a:lnTo>
                    <a:pt x="336" y="261"/>
                  </a:lnTo>
                  <a:lnTo>
                    <a:pt x="350" y="245"/>
                  </a:lnTo>
                  <a:lnTo>
                    <a:pt x="313" y="256"/>
                  </a:lnTo>
                  <a:lnTo>
                    <a:pt x="289" y="246"/>
                  </a:lnTo>
                  <a:lnTo>
                    <a:pt x="295" y="230"/>
                  </a:lnTo>
                  <a:lnTo>
                    <a:pt x="359" y="242"/>
                  </a:lnTo>
                  <a:lnTo>
                    <a:pt x="334" y="201"/>
                  </a:lnTo>
                  <a:lnTo>
                    <a:pt x="338" y="171"/>
                  </a:lnTo>
                  <a:lnTo>
                    <a:pt x="192" y="177"/>
                  </a:lnTo>
                  <a:lnTo>
                    <a:pt x="210" y="112"/>
                  </a:lnTo>
                  <a:lnTo>
                    <a:pt x="235" y="78"/>
                  </a:lnTo>
                  <a:lnTo>
                    <a:pt x="226" y="69"/>
                  </a:lnTo>
                  <a:lnTo>
                    <a:pt x="217" y="0"/>
                  </a:lnTo>
                  <a:lnTo>
                    <a:pt x="0" y="3"/>
                  </a:lnTo>
                  <a:close/>
                </a:path>
              </a:pathLst>
            </a:custGeom>
            <a:noFill/>
            <a:ln w="3175">
              <a:solidFill>
                <a:schemeClr val="tx1">
                  <a:lumMod val="50000"/>
                  <a:lumOff val="50000"/>
                </a:schemeClr>
              </a:solidFill>
              <a:round/>
              <a:headEnd/>
              <a:tailEnd/>
            </a:ln>
          </p:spPr>
          <p:txBody>
            <a:bodyPr/>
            <a:lstStyle/>
            <a:p>
              <a:pPr defTabSz="761970" eaLnBrk="0" fontAlgn="base" hangingPunct="0">
                <a:spcBef>
                  <a:spcPct val="0"/>
                </a:spcBef>
                <a:spcAft>
                  <a:spcPct val="0"/>
                </a:spcAft>
                <a:defRPr/>
              </a:pPr>
              <a:endParaRPr lang="en-US" sz="1500" kern="0">
                <a:ln>
                  <a:solidFill>
                    <a:srgbClr val="717171"/>
                  </a:solidFill>
                </a:ln>
                <a:solidFill>
                  <a:srgbClr val="000000"/>
                </a:solidFill>
              </a:endParaRPr>
            </a:p>
          </p:txBody>
        </p:sp>
        <p:sp>
          <p:nvSpPr>
            <p:cNvPr id="42" name="Freeform 34">
              <a:extLst>
                <a:ext uri="{FF2B5EF4-FFF2-40B4-BE49-F238E27FC236}">
                  <a16:creationId xmlns:a16="http://schemas.microsoft.com/office/drawing/2014/main" id="{0788F4BF-A6E9-4088-FB02-8B9F9E771354}"/>
                </a:ext>
              </a:extLst>
            </p:cNvPr>
            <p:cNvSpPr>
              <a:spLocks noChangeAspect="1"/>
            </p:cNvSpPr>
            <p:nvPr/>
          </p:nvSpPr>
          <p:spPr bwMode="auto">
            <a:xfrm>
              <a:off x="5593210" y="3806465"/>
              <a:ext cx="560376" cy="942170"/>
            </a:xfrm>
            <a:custGeom>
              <a:avLst/>
              <a:gdLst>
                <a:gd name="T0" fmla="*/ 2147483646 w 256"/>
                <a:gd name="T1" fmla="*/ 2147483646 h 431"/>
                <a:gd name="T2" fmla="*/ 2147483646 w 256"/>
                <a:gd name="T3" fmla="*/ 2147483646 h 431"/>
                <a:gd name="T4" fmla="*/ 2147483646 w 256"/>
                <a:gd name="T5" fmla="*/ 2147483646 h 431"/>
                <a:gd name="T6" fmla="*/ 2147483646 w 256"/>
                <a:gd name="T7" fmla="*/ 2147483646 h 431"/>
                <a:gd name="T8" fmla="*/ 2147483646 w 256"/>
                <a:gd name="T9" fmla="*/ 2147483646 h 431"/>
                <a:gd name="T10" fmla="*/ 2147483646 w 256"/>
                <a:gd name="T11" fmla="*/ 2147483646 h 431"/>
                <a:gd name="T12" fmla="*/ 2147483646 w 256"/>
                <a:gd name="T13" fmla="*/ 2147483646 h 431"/>
                <a:gd name="T14" fmla="*/ 2147483646 w 256"/>
                <a:gd name="T15" fmla="*/ 2147483646 h 431"/>
                <a:gd name="T16" fmla="*/ 2147483646 w 256"/>
                <a:gd name="T17" fmla="*/ 2147483646 h 431"/>
                <a:gd name="T18" fmla="*/ 2147483646 w 256"/>
                <a:gd name="T19" fmla="*/ 0 h 431"/>
                <a:gd name="T20" fmla="*/ 2147483646 w 256"/>
                <a:gd name="T21" fmla="*/ 2147483646 h 431"/>
                <a:gd name="T22" fmla="*/ 2147483646 w 256"/>
                <a:gd name="T23" fmla="*/ 2147483646 h 431"/>
                <a:gd name="T24" fmla="*/ 2147483646 w 256"/>
                <a:gd name="T25" fmla="*/ 2147483646 h 431"/>
                <a:gd name="T26" fmla="*/ 2147483646 w 256"/>
                <a:gd name="T27" fmla="*/ 2147483646 h 431"/>
                <a:gd name="T28" fmla="*/ 2147483646 w 256"/>
                <a:gd name="T29" fmla="*/ 2147483646 h 431"/>
                <a:gd name="T30" fmla="*/ 2147483646 w 256"/>
                <a:gd name="T31" fmla="*/ 2147483646 h 431"/>
                <a:gd name="T32" fmla="*/ 2147483646 w 256"/>
                <a:gd name="T33" fmla="*/ 2147483646 h 431"/>
                <a:gd name="T34" fmla="*/ 2147483646 w 256"/>
                <a:gd name="T35" fmla="*/ 2147483646 h 431"/>
                <a:gd name="T36" fmla="*/ 0 w 256"/>
                <a:gd name="T37" fmla="*/ 2147483646 h 431"/>
                <a:gd name="T38" fmla="*/ 2147483646 w 256"/>
                <a:gd name="T39" fmla="*/ 2147483646 h 431"/>
                <a:gd name="T40" fmla="*/ 2147483646 w 256"/>
                <a:gd name="T41" fmla="*/ 2147483646 h 4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431"/>
                <a:gd name="T65" fmla="*/ 256 w 256"/>
                <a:gd name="T66" fmla="*/ 431 h 4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431">
                  <a:moveTo>
                    <a:pt x="18" y="301"/>
                  </a:moveTo>
                  <a:lnTo>
                    <a:pt x="43" y="267"/>
                  </a:lnTo>
                  <a:lnTo>
                    <a:pt x="34" y="258"/>
                  </a:lnTo>
                  <a:lnTo>
                    <a:pt x="25" y="189"/>
                  </a:lnTo>
                  <a:lnTo>
                    <a:pt x="20" y="142"/>
                  </a:lnTo>
                  <a:lnTo>
                    <a:pt x="39" y="89"/>
                  </a:lnTo>
                  <a:lnTo>
                    <a:pt x="67" y="51"/>
                  </a:lnTo>
                  <a:lnTo>
                    <a:pt x="64" y="41"/>
                  </a:lnTo>
                  <a:lnTo>
                    <a:pt x="84" y="9"/>
                  </a:lnTo>
                  <a:lnTo>
                    <a:pt x="238" y="0"/>
                  </a:lnTo>
                  <a:lnTo>
                    <a:pt x="246" y="7"/>
                  </a:lnTo>
                  <a:lnTo>
                    <a:pt x="238" y="276"/>
                  </a:lnTo>
                  <a:lnTo>
                    <a:pt x="256" y="405"/>
                  </a:lnTo>
                  <a:lnTo>
                    <a:pt x="250" y="411"/>
                  </a:lnTo>
                  <a:lnTo>
                    <a:pt x="216" y="404"/>
                  </a:lnTo>
                  <a:lnTo>
                    <a:pt x="167" y="431"/>
                  </a:lnTo>
                  <a:lnTo>
                    <a:pt x="142" y="390"/>
                  </a:lnTo>
                  <a:lnTo>
                    <a:pt x="146" y="360"/>
                  </a:lnTo>
                  <a:lnTo>
                    <a:pt x="0" y="366"/>
                  </a:lnTo>
                  <a:lnTo>
                    <a:pt x="18" y="301"/>
                  </a:lnTo>
                  <a:close/>
                </a:path>
              </a:pathLst>
            </a:custGeom>
            <a:noFill/>
            <a:ln w="3175">
              <a:solidFill>
                <a:schemeClr val="tx1">
                  <a:lumMod val="50000"/>
                  <a:lumOff val="50000"/>
                </a:schemeClr>
              </a:solidFill>
              <a:round/>
              <a:headEnd/>
              <a:tailEnd/>
            </a:ln>
          </p:spPr>
          <p:txBody>
            <a:bodyPr/>
            <a:lstStyle/>
            <a:p>
              <a:pPr defTabSz="761970" eaLnBrk="0" fontAlgn="base" hangingPunct="0">
                <a:spcBef>
                  <a:spcPct val="0"/>
                </a:spcBef>
                <a:spcAft>
                  <a:spcPct val="0"/>
                </a:spcAft>
                <a:defRPr/>
              </a:pPr>
              <a:endParaRPr lang="en-US" sz="1500" kern="0">
                <a:ln>
                  <a:solidFill>
                    <a:srgbClr val="717171"/>
                  </a:solidFill>
                </a:ln>
                <a:solidFill>
                  <a:srgbClr val="000000"/>
                </a:solidFill>
              </a:endParaRPr>
            </a:p>
          </p:txBody>
        </p:sp>
        <p:sp>
          <p:nvSpPr>
            <p:cNvPr id="43" name="Freeform 35">
              <a:extLst>
                <a:ext uri="{FF2B5EF4-FFF2-40B4-BE49-F238E27FC236}">
                  <a16:creationId xmlns:a16="http://schemas.microsoft.com/office/drawing/2014/main" id="{13412CBD-80C2-87DF-D44E-308307F39503}"/>
                </a:ext>
              </a:extLst>
            </p:cNvPr>
            <p:cNvSpPr>
              <a:spLocks noChangeAspect="1"/>
            </p:cNvSpPr>
            <p:nvPr/>
          </p:nvSpPr>
          <p:spPr bwMode="auto">
            <a:xfrm>
              <a:off x="6116651" y="3763240"/>
              <a:ext cx="600403" cy="954902"/>
            </a:xfrm>
            <a:custGeom>
              <a:avLst/>
              <a:gdLst>
                <a:gd name="T0" fmla="*/ 2147483646 w 275"/>
                <a:gd name="T1" fmla="*/ 2147483646 h 437"/>
                <a:gd name="T2" fmla="*/ 0 w 275"/>
                <a:gd name="T3" fmla="*/ 2147483646 h 437"/>
                <a:gd name="T4" fmla="*/ 2147483646 w 275"/>
                <a:gd name="T5" fmla="*/ 2147483646 h 437"/>
                <a:gd name="T6" fmla="*/ 2147483646 w 275"/>
                <a:gd name="T7" fmla="*/ 2147483646 h 437"/>
                <a:gd name="T8" fmla="*/ 2147483646 w 275"/>
                <a:gd name="T9" fmla="*/ 2147483646 h 437"/>
                <a:gd name="T10" fmla="*/ 2147483646 w 275"/>
                <a:gd name="T11" fmla="*/ 2147483646 h 437"/>
                <a:gd name="T12" fmla="*/ 2147483646 w 275"/>
                <a:gd name="T13" fmla="*/ 2147483646 h 437"/>
                <a:gd name="T14" fmla="*/ 2147483646 w 275"/>
                <a:gd name="T15" fmla="*/ 2147483646 h 437"/>
                <a:gd name="T16" fmla="*/ 2147483646 w 275"/>
                <a:gd name="T17" fmla="*/ 2147483646 h 437"/>
                <a:gd name="T18" fmla="*/ 2147483646 w 275"/>
                <a:gd name="T19" fmla="*/ 2147483646 h 437"/>
                <a:gd name="T20" fmla="*/ 2147483646 w 275"/>
                <a:gd name="T21" fmla="*/ 2147483646 h 437"/>
                <a:gd name="T22" fmla="*/ 2147483646 w 275"/>
                <a:gd name="T23" fmla="*/ 2147483646 h 437"/>
                <a:gd name="T24" fmla="*/ 2147483646 w 275"/>
                <a:gd name="T25" fmla="*/ 2147483646 h 437"/>
                <a:gd name="T26" fmla="*/ 2147483646 w 275"/>
                <a:gd name="T27" fmla="*/ 2147483646 h 437"/>
                <a:gd name="T28" fmla="*/ 2147483646 w 275"/>
                <a:gd name="T29" fmla="*/ 2147483646 h 437"/>
                <a:gd name="T30" fmla="*/ 2147483646 w 275"/>
                <a:gd name="T31" fmla="*/ 2147483646 h 437"/>
                <a:gd name="T32" fmla="*/ 2147483646 w 275"/>
                <a:gd name="T33" fmla="*/ 2147483646 h 437"/>
                <a:gd name="T34" fmla="*/ 2147483646 w 275"/>
                <a:gd name="T35" fmla="*/ 0 h 437"/>
                <a:gd name="T36" fmla="*/ 0 w 275"/>
                <a:gd name="T37" fmla="*/ 2147483646 h 437"/>
                <a:gd name="T38" fmla="*/ 2147483646 w 275"/>
                <a:gd name="T39" fmla="*/ 2147483646 h 437"/>
                <a:gd name="T40" fmla="*/ 2147483646 w 275"/>
                <a:gd name="T41" fmla="*/ 2147483646 h 4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5"/>
                <a:gd name="T64" fmla="*/ 0 h 437"/>
                <a:gd name="T65" fmla="*/ 275 w 275"/>
                <a:gd name="T66" fmla="*/ 437 h 4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5" h="437">
                  <a:moveTo>
                    <a:pt x="8" y="25"/>
                  </a:moveTo>
                  <a:lnTo>
                    <a:pt x="0" y="294"/>
                  </a:lnTo>
                  <a:lnTo>
                    <a:pt x="18" y="423"/>
                  </a:lnTo>
                  <a:lnTo>
                    <a:pt x="37" y="428"/>
                  </a:lnTo>
                  <a:lnTo>
                    <a:pt x="53" y="418"/>
                  </a:lnTo>
                  <a:lnTo>
                    <a:pt x="64" y="428"/>
                  </a:lnTo>
                  <a:lnTo>
                    <a:pt x="48" y="437"/>
                  </a:lnTo>
                  <a:lnTo>
                    <a:pt x="87" y="427"/>
                  </a:lnTo>
                  <a:lnTo>
                    <a:pt x="95" y="414"/>
                  </a:lnTo>
                  <a:lnTo>
                    <a:pt x="90" y="408"/>
                  </a:lnTo>
                  <a:lnTo>
                    <a:pt x="92" y="397"/>
                  </a:lnTo>
                  <a:lnTo>
                    <a:pt x="73" y="380"/>
                  </a:lnTo>
                  <a:lnTo>
                    <a:pt x="75" y="365"/>
                  </a:lnTo>
                  <a:lnTo>
                    <a:pt x="275" y="348"/>
                  </a:lnTo>
                  <a:lnTo>
                    <a:pt x="258" y="280"/>
                  </a:lnTo>
                  <a:lnTo>
                    <a:pt x="269" y="239"/>
                  </a:lnTo>
                  <a:lnTo>
                    <a:pt x="243" y="185"/>
                  </a:lnTo>
                  <a:lnTo>
                    <a:pt x="191" y="0"/>
                  </a:lnTo>
                  <a:lnTo>
                    <a:pt x="0" y="18"/>
                  </a:lnTo>
                  <a:lnTo>
                    <a:pt x="8" y="25"/>
                  </a:lnTo>
                  <a:close/>
                </a:path>
              </a:pathLst>
            </a:custGeom>
            <a:noFill/>
            <a:ln w="3175">
              <a:solidFill>
                <a:schemeClr val="tx1">
                  <a:lumMod val="50000"/>
                  <a:lumOff val="50000"/>
                </a:schemeClr>
              </a:solidFill>
              <a:round/>
              <a:headEnd/>
              <a:tailEnd/>
            </a:ln>
          </p:spPr>
          <p:txBody>
            <a:bodyPr/>
            <a:lstStyle/>
            <a:p>
              <a:pPr defTabSz="761970" eaLnBrk="0" fontAlgn="base" hangingPunct="0">
                <a:spcBef>
                  <a:spcPct val="0"/>
                </a:spcBef>
                <a:spcAft>
                  <a:spcPct val="0"/>
                </a:spcAft>
                <a:defRPr/>
              </a:pPr>
              <a:endParaRPr lang="en-US" sz="1500" kern="0">
                <a:ln>
                  <a:solidFill>
                    <a:srgbClr val="717171"/>
                  </a:solidFill>
                </a:ln>
                <a:solidFill>
                  <a:srgbClr val="000000"/>
                </a:solidFill>
              </a:endParaRPr>
            </a:p>
          </p:txBody>
        </p:sp>
        <p:grpSp>
          <p:nvGrpSpPr>
            <p:cNvPr id="44" name="Group 43">
              <a:extLst>
                <a:ext uri="{FF2B5EF4-FFF2-40B4-BE49-F238E27FC236}">
                  <a16:creationId xmlns:a16="http://schemas.microsoft.com/office/drawing/2014/main" id="{AFC749BD-E573-6DC0-207B-9C9BD8AD3B39}"/>
                </a:ext>
              </a:extLst>
            </p:cNvPr>
            <p:cNvGrpSpPr/>
            <p:nvPr/>
          </p:nvGrpSpPr>
          <p:grpSpPr>
            <a:xfrm>
              <a:off x="6273666" y="4497632"/>
              <a:ext cx="1430050" cy="1184077"/>
              <a:chOff x="5592763" y="4672013"/>
              <a:chExt cx="1247775" cy="1033462"/>
            </a:xfrm>
            <a:noFill/>
          </p:grpSpPr>
          <p:sp>
            <p:nvSpPr>
              <p:cNvPr id="47" name="Freeform 37">
                <a:extLst>
                  <a:ext uri="{FF2B5EF4-FFF2-40B4-BE49-F238E27FC236}">
                    <a16:creationId xmlns:a16="http://schemas.microsoft.com/office/drawing/2014/main" id="{DA16FFF8-891F-C78A-31E8-2A4A4D6E2C11}"/>
                  </a:ext>
                </a:extLst>
              </p:cNvPr>
              <p:cNvSpPr>
                <a:spLocks noChangeAspect="1"/>
              </p:cNvSpPr>
              <p:nvPr/>
            </p:nvSpPr>
            <p:spPr bwMode="auto">
              <a:xfrm>
                <a:off x="5592763" y="4672013"/>
                <a:ext cx="1247775" cy="919162"/>
              </a:xfrm>
              <a:custGeom>
                <a:avLst/>
                <a:gdLst>
                  <a:gd name="T0" fmla="*/ 0 w 655"/>
                  <a:gd name="T1" fmla="*/ 2147483646 h 482"/>
                  <a:gd name="T2" fmla="*/ 2147483646 w 655"/>
                  <a:gd name="T3" fmla="*/ 2147483646 h 482"/>
                  <a:gd name="T4" fmla="*/ 2147483646 w 655"/>
                  <a:gd name="T5" fmla="*/ 2147483646 h 482"/>
                  <a:gd name="T6" fmla="*/ 2147483646 w 655"/>
                  <a:gd name="T7" fmla="*/ 2147483646 h 482"/>
                  <a:gd name="T8" fmla="*/ 2147483646 w 655"/>
                  <a:gd name="T9" fmla="*/ 2147483646 h 482"/>
                  <a:gd name="T10" fmla="*/ 2147483646 w 655"/>
                  <a:gd name="T11" fmla="*/ 2147483646 h 482"/>
                  <a:gd name="T12" fmla="*/ 2147483646 w 655"/>
                  <a:gd name="T13" fmla="*/ 2147483646 h 482"/>
                  <a:gd name="T14" fmla="*/ 2147483646 w 655"/>
                  <a:gd name="T15" fmla="*/ 2147483646 h 482"/>
                  <a:gd name="T16" fmla="*/ 2147483646 w 655"/>
                  <a:gd name="T17" fmla="*/ 2147483646 h 482"/>
                  <a:gd name="T18" fmla="*/ 2147483646 w 655"/>
                  <a:gd name="T19" fmla="*/ 2147483646 h 482"/>
                  <a:gd name="T20" fmla="*/ 2147483646 w 655"/>
                  <a:gd name="T21" fmla="*/ 2147483646 h 482"/>
                  <a:gd name="T22" fmla="*/ 2147483646 w 655"/>
                  <a:gd name="T23" fmla="*/ 2147483646 h 482"/>
                  <a:gd name="T24" fmla="*/ 2147483646 w 655"/>
                  <a:gd name="T25" fmla="*/ 2147483646 h 482"/>
                  <a:gd name="T26" fmla="*/ 2147483646 w 655"/>
                  <a:gd name="T27" fmla="*/ 2147483646 h 482"/>
                  <a:gd name="T28" fmla="*/ 2147483646 w 655"/>
                  <a:gd name="T29" fmla="*/ 2147483646 h 482"/>
                  <a:gd name="T30" fmla="*/ 2147483646 w 655"/>
                  <a:gd name="T31" fmla="*/ 2147483646 h 482"/>
                  <a:gd name="T32" fmla="*/ 2147483646 w 655"/>
                  <a:gd name="T33" fmla="*/ 2147483646 h 482"/>
                  <a:gd name="T34" fmla="*/ 2147483646 w 655"/>
                  <a:gd name="T35" fmla="*/ 2147483646 h 482"/>
                  <a:gd name="T36" fmla="*/ 2147483646 w 655"/>
                  <a:gd name="T37" fmla="*/ 2147483646 h 482"/>
                  <a:gd name="T38" fmla="*/ 2147483646 w 655"/>
                  <a:gd name="T39" fmla="*/ 2147483646 h 482"/>
                  <a:gd name="T40" fmla="*/ 2147483646 w 655"/>
                  <a:gd name="T41" fmla="*/ 2147483646 h 482"/>
                  <a:gd name="T42" fmla="*/ 2147483646 w 655"/>
                  <a:gd name="T43" fmla="*/ 2147483646 h 482"/>
                  <a:gd name="T44" fmla="*/ 2147483646 w 655"/>
                  <a:gd name="T45" fmla="*/ 2147483646 h 482"/>
                  <a:gd name="T46" fmla="*/ 2147483646 w 655"/>
                  <a:gd name="T47" fmla="*/ 2147483646 h 482"/>
                  <a:gd name="T48" fmla="*/ 2147483646 w 655"/>
                  <a:gd name="T49" fmla="*/ 2147483646 h 482"/>
                  <a:gd name="T50" fmla="*/ 2147483646 w 655"/>
                  <a:gd name="T51" fmla="*/ 2147483646 h 482"/>
                  <a:gd name="T52" fmla="*/ 2147483646 w 655"/>
                  <a:gd name="T53" fmla="*/ 2147483646 h 482"/>
                  <a:gd name="T54" fmla="*/ 2147483646 w 655"/>
                  <a:gd name="T55" fmla="*/ 2147483646 h 482"/>
                  <a:gd name="T56" fmla="*/ 2147483646 w 655"/>
                  <a:gd name="T57" fmla="*/ 2147483646 h 482"/>
                  <a:gd name="T58" fmla="*/ 2147483646 w 655"/>
                  <a:gd name="T59" fmla="*/ 2147483646 h 482"/>
                  <a:gd name="T60" fmla="*/ 2147483646 w 655"/>
                  <a:gd name="T61" fmla="*/ 2147483646 h 482"/>
                  <a:gd name="T62" fmla="*/ 2147483646 w 655"/>
                  <a:gd name="T63" fmla="*/ 2147483646 h 482"/>
                  <a:gd name="T64" fmla="*/ 2147483646 w 655"/>
                  <a:gd name="T65" fmla="*/ 2147483646 h 482"/>
                  <a:gd name="T66" fmla="*/ 2147483646 w 655"/>
                  <a:gd name="T67" fmla="*/ 2147483646 h 482"/>
                  <a:gd name="T68" fmla="*/ 2147483646 w 655"/>
                  <a:gd name="T69" fmla="*/ 2147483646 h 482"/>
                  <a:gd name="T70" fmla="*/ 2147483646 w 655"/>
                  <a:gd name="T71" fmla="*/ 2147483646 h 482"/>
                  <a:gd name="T72" fmla="*/ 2147483646 w 655"/>
                  <a:gd name="T73" fmla="*/ 2147483646 h 482"/>
                  <a:gd name="T74" fmla="*/ 2147483646 w 655"/>
                  <a:gd name="T75" fmla="*/ 0 h 482"/>
                  <a:gd name="T76" fmla="*/ 2147483646 w 655"/>
                  <a:gd name="T77" fmla="*/ 2147483646 h 482"/>
                  <a:gd name="T78" fmla="*/ 2147483646 w 655"/>
                  <a:gd name="T79" fmla="*/ 2147483646 h 482"/>
                  <a:gd name="T80" fmla="*/ 2147483646 w 655"/>
                  <a:gd name="T81" fmla="*/ 2147483646 h 482"/>
                  <a:gd name="T82" fmla="*/ 2147483646 w 655"/>
                  <a:gd name="T83" fmla="*/ 2147483646 h 482"/>
                  <a:gd name="T84" fmla="*/ 2147483646 w 655"/>
                  <a:gd name="T85" fmla="*/ 2147483646 h 482"/>
                  <a:gd name="T86" fmla="*/ 2147483646 w 655"/>
                  <a:gd name="T87" fmla="*/ 2147483646 h 482"/>
                  <a:gd name="T88" fmla="*/ 2147483646 w 655"/>
                  <a:gd name="T89" fmla="*/ 2147483646 h 482"/>
                  <a:gd name="T90" fmla="*/ 0 w 655"/>
                  <a:gd name="T91" fmla="*/ 2147483646 h 482"/>
                  <a:gd name="T92" fmla="*/ 0 w 655"/>
                  <a:gd name="T93" fmla="*/ 2147483646 h 4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5"/>
                  <a:gd name="T142" fmla="*/ 0 h 482"/>
                  <a:gd name="T143" fmla="*/ 655 w 655"/>
                  <a:gd name="T144" fmla="*/ 482 h 4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5" h="482">
                    <a:moveTo>
                      <a:pt x="0" y="46"/>
                    </a:moveTo>
                    <a:lnTo>
                      <a:pt x="19" y="63"/>
                    </a:lnTo>
                    <a:lnTo>
                      <a:pt x="17" y="74"/>
                    </a:lnTo>
                    <a:lnTo>
                      <a:pt x="22" y="80"/>
                    </a:lnTo>
                    <a:lnTo>
                      <a:pt x="14" y="93"/>
                    </a:lnTo>
                    <a:lnTo>
                      <a:pt x="91" y="66"/>
                    </a:lnTo>
                    <a:lnTo>
                      <a:pt x="188" y="128"/>
                    </a:lnTo>
                    <a:lnTo>
                      <a:pt x="269" y="85"/>
                    </a:lnTo>
                    <a:lnTo>
                      <a:pt x="315" y="95"/>
                    </a:lnTo>
                    <a:lnTo>
                      <a:pt x="374" y="153"/>
                    </a:lnTo>
                    <a:lnTo>
                      <a:pt x="394" y="153"/>
                    </a:lnTo>
                    <a:lnTo>
                      <a:pt x="414" y="193"/>
                    </a:lnTo>
                    <a:lnTo>
                      <a:pt x="409" y="270"/>
                    </a:lnTo>
                    <a:lnTo>
                      <a:pt x="423" y="278"/>
                    </a:lnTo>
                    <a:lnTo>
                      <a:pt x="426" y="265"/>
                    </a:lnTo>
                    <a:lnTo>
                      <a:pt x="444" y="265"/>
                    </a:lnTo>
                    <a:lnTo>
                      <a:pt x="426" y="301"/>
                    </a:lnTo>
                    <a:lnTo>
                      <a:pt x="476" y="351"/>
                    </a:lnTo>
                    <a:lnTo>
                      <a:pt x="483" y="336"/>
                    </a:lnTo>
                    <a:lnTo>
                      <a:pt x="487" y="373"/>
                    </a:lnTo>
                    <a:lnTo>
                      <a:pt x="503" y="380"/>
                    </a:lnTo>
                    <a:lnTo>
                      <a:pt x="521" y="423"/>
                    </a:lnTo>
                    <a:lnTo>
                      <a:pt x="537" y="423"/>
                    </a:lnTo>
                    <a:lnTo>
                      <a:pt x="576" y="463"/>
                    </a:lnTo>
                    <a:lnTo>
                      <a:pt x="598" y="465"/>
                    </a:lnTo>
                    <a:lnTo>
                      <a:pt x="598" y="472"/>
                    </a:lnTo>
                    <a:lnTo>
                      <a:pt x="583" y="482"/>
                    </a:lnTo>
                    <a:lnTo>
                      <a:pt x="616" y="478"/>
                    </a:lnTo>
                    <a:lnTo>
                      <a:pt x="638" y="468"/>
                    </a:lnTo>
                    <a:lnTo>
                      <a:pt x="649" y="413"/>
                    </a:lnTo>
                    <a:lnTo>
                      <a:pt x="655" y="415"/>
                    </a:lnTo>
                    <a:lnTo>
                      <a:pt x="649" y="337"/>
                    </a:lnTo>
                    <a:lnTo>
                      <a:pt x="641" y="315"/>
                    </a:lnTo>
                    <a:lnTo>
                      <a:pt x="571" y="202"/>
                    </a:lnTo>
                    <a:lnTo>
                      <a:pt x="516" y="95"/>
                    </a:lnTo>
                    <a:lnTo>
                      <a:pt x="482" y="7"/>
                    </a:lnTo>
                    <a:lnTo>
                      <a:pt x="473" y="5"/>
                    </a:lnTo>
                    <a:lnTo>
                      <a:pt x="443" y="0"/>
                    </a:lnTo>
                    <a:lnTo>
                      <a:pt x="434" y="9"/>
                    </a:lnTo>
                    <a:lnTo>
                      <a:pt x="439" y="41"/>
                    </a:lnTo>
                    <a:lnTo>
                      <a:pt x="427" y="40"/>
                    </a:lnTo>
                    <a:lnTo>
                      <a:pt x="424" y="25"/>
                    </a:lnTo>
                    <a:lnTo>
                      <a:pt x="216" y="38"/>
                    </a:lnTo>
                    <a:lnTo>
                      <a:pt x="202" y="14"/>
                    </a:lnTo>
                    <a:lnTo>
                      <a:pt x="2" y="31"/>
                    </a:lnTo>
                    <a:lnTo>
                      <a:pt x="0" y="46"/>
                    </a:lnTo>
                    <a:close/>
                  </a:path>
                </a:pathLst>
              </a:custGeom>
              <a:grpFill/>
              <a:ln w="3175">
                <a:solidFill>
                  <a:schemeClr val="tx1">
                    <a:lumMod val="50000"/>
                    <a:lumOff val="50000"/>
                  </a:schemeClr>
                </a:solidFill>
                <a:round/>
                <a:headEnd/>
                <a:tailEnd/>
              </a:ln>
            </p:spPr>
            <p:txBody>
              <a:bodyPr/>
              <a:lstStyle/>
              <a:p>
                <a:pPr defTabSz="761970" eaLnBrk="0" fontAlgn="base" hangingPunct="0">
                  <a:spcBef>
                    <a:spcPct val="0"/>
                  </a:spcBef>
                  <a:spcAft>
                    <a:spcPct val="0"/>
                  </a:spcAft>
                  <a:defRPr/>
                </a:pPr>
                <a:endParaRPr lang="en-US" sz="1500" kern="0">
                  <a:ln>
                    <a:solidFill>
                      <a:srgbClr val="717171"/>
                    </a:solidFill>
                  </a:ln>
                  <a:solidFill>
                    <a:srgbClr val="000000"/>
                  </a:solidFill>
                </a:endParaRPr>
              </a:p>
            </p:txBody>
          </p:sp>
          <p:sp>
            <p:nvSpPr>
              <p:cNvPr id="48" name="Freeform 38">
                <a:extLst>
                  <a:ext uri="{FF2B5EF4-FFF2-40B4-BE49-F238E27FC236}">
                    <a16:creationId xmlns:a16="http://schemas.microsoft.com/office/drawing/2014/main" id="{F2D64DFE-9089-F31B-A7FC-09541C458CE5}"/>
                  </a:ext>
                </a:extLst>
              </p:cNvPr>
              <p:cNvSpPr>
                <a:spLocks noChangeAspect="1"/>
              </p:cNvSpPr>
              <p:nvPr/>
            </p:nvSpPr>
            <p:spPr bwMode="auto">
              <a:xfrm>
                <a:off x="6619875" y="5667375"/>
                <a:ext cx="66675" cy="38100"/>
              </a:xfrm>
              <a:custGeom>
                <a:avLst/>
                <a:gdLst>
                  <a:gd name="T0" fmla="*/ 0 w 35"/>
                  <a:gd name="T1" fmla="*/ 2147483646 h 20"/>
                  <a:gd name="T2" fmla="*/ 2147483646 w 35"/>
                  <a:gd name="T3" fmla="*/ 2147483646 h 20"/>
                  <a:gd name="T4" fmla="*/ 2147483646 w 35"/>
                  <a:gd name="T5" fmla="*/ 2147483646 h 20"/>
                  <a:gd name="T6" fmla="*/ 2147483646 w 35"/>
                  <a:gd name="T7" fmla="*/ 0 h 20"/>
                  <a:gd name="T8" fmla="*/ 2147483646 w 35"/>
                  <a:gd name="T9" fmla="*/ 2147483646 h 20"/>
                  <a:gd name="T10" fmla="*/ 2147483646 w 35"/>
                  <a:gd name="T11" fmla="*/ 2147483646 h 20"/>
                  <a:gd name="T12" fmla="*/ 2147483646 w 35"/>
                  <a:gd name="T13" fmla="*/ 2147483646 h 20"/>
                  <a:gd name="T14" fmla="*/ 2147483646 w 35"/>
                  <a:gd name="T15" fmla="*/ 2147483646 h 20"/>
                  <a:gd name="T16" fmla="*/ 0 w 35"/>
                  <a:gd name="T17" fmla="*/ 2147483646 h 20"/>
                  <a:gd name="T18" fmla="*/ 0 w 35"/>
                  <a:gd name="T19" fmla="*/ 2147483646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20"/>
                  <a:gd name="T32" fmla="*/ 35 w 35"/>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20">
                    <a:moveTo>
                      <a:pt x="0" y="19"/>
                    </a:moveTo>
                    <a:lnTo>
                      <a:pt x="3" y="10"/>
                    </a:lnTo>
                    <a:lnTo>
                      <a:pt x="13" y="7"/>
                    </a:lnTo>
                    <a:lnTo>
                      <a:pt x="30" y="0"/>
                    </a:lnTo>
                    <a:lnTo>
                      <a:pt x="35" y="6"/>
                    </a:lnTo>
                    <a:lnTo>
                      <a:pt x="17" y="11"/>
                    </a:lnTo>
                    <a:lnTo>
                      <a:pt x="11" y="11"/>
                    </a:lnTo>
                    <a:lnTo>
                      <a:pt x="11" y="20"/>
                    </a:lnTo>
                    <a:lnTo>
                      <a:pt x="0" y="19"/>
                    </a:lnTo>
                    <a:close/>
                  </a:path>
                </a:pathLst>
              </a:custGeom>
              <a:grpFill/>
              <a:ln w="12700">
                <a:solidFill>
                  <a:srgbClr val="FFFFFF"/>
                </a:solidFill>
                <a:round/>
                <a:headEnd/>
                <a:tailEnd/>
              </a:ln>
            </p:spPr>
            <p:txBody>
              <a:bodyPr/>
              <a:lstStyle/>
              <a:p>
                <a:pPr defTabSz="761970" eaLnBrk="0" fontAlgn="base" hangingPunct="0">
                  <a:spcBef>
                    <a:spcPct val="0"/>
                  </a:spcBef>
                  <a:spcAft>
                    <a:spcPct val="0"/>
                  </a:spcAft>
                  <a:defRPr/>
                </a:pPr>
                <a:endParaRPr lang="en-US" sz="1500" kern="0">
                  <a:ln>
                    <a:solidFill>
                      <a:srgbClr val="717171"/>
                    </a:solidFill>
                  </a:ln>
                  <a:solidFill>
                    <a:srgbClr val="000000"/>
                  </a:solidFill>
                </a:endParaRPr>
              </a:p>
            </p:txBody>
          </p:sp>
          <p:sp>
            <p:nvSpPr>
              <p:cNvPr id="49" name="Freeform 39">
                <a:extLst>
                  <a:ext uri="{FF2B5EF4-FFF2-40B4-BE49-F238E27FC236}">
                    <a16:creationId xmlns:a16="http://schemas.microsoft.com/office/drawing/2014/main" id="{3BA84829-4783-D63A-2B4B-F80FEAE544DD}"/>
                  </a:ext>
                </a:extLst>
              </p:cNvPr>
              <p:cNvSpPr>
                <a:spLocks noChangeAspect="1"/>
              </p:cNvSpPr>
              <p:nvPr/>
            </p:nvSpPr>
            <p:spPr bwMode="auto">
              <a:xfrm>
                <a:off x="6704013" y="5616575"/>
                <a:ext cx="85725" cy="58738"/>
              </a:xfrm>
              <a:custGeom>
                <a:avLst/>
                <a:gdLst>
                  <a:gd name="T0" fmla="*/ 2147483646 w 45"/>
                  <a:gd name="T1" fmla="*/ 2147483646 h 31"/>
                  <a:gd name="T2" fmla="*/ 2147483646 w 45"/>
                  <a:gd name="T3" fmla="*/ 0 h 31"/>
                  <a:gd name="T4" fmla="*/ 0 w 45"/>
                  <a:gd name="T5" fmla="*/ 2147483646 h 31"/>
                  <a:gd name="T6" fmla="*/ 2147483646 w 45"/>
                  <a:gd name="T7" fmla="*/ 2147483646 h 31"/>
                  <a:gd name="T8" fmla="*/ 2147483646 w 45"/>
                  <a:gd name="T9" fmla="*/ 2147483646 h 31"/>
                  <a:gd name="T10" fmla="*/ 0 60000 65536"/>
                  <a:gd name="T11" fmla="*/ 0 60000 65536"/>
                  <a:gd name="T12" fmla="*/ 0 60000 65536"/>
                  <a:gd name="T13" fmla="*/ 0 60000 65536"/>
                  <a:gd name="T14" fmla="*/ 0 60000 65536"/>
                  <a:gd name="T15" fmla="*/ 0 w 45"/>
                  <a:gd name="T16" fmla="*/ 0 h 31"/>
                  <a:gd name="T17" fmla="*/ 45 w 45"/>
                  <a:gd name="T18" fmla="*/ 31 h 31"/>
                </a:gdLst>
                <a:ahLst/>
                <a:cxnLst>
                  <a:cxn ang="T10">
                    <a:pos x="T0" y="T1"/>
                  </a:cxn>
                  <a:cxn ang="T11">
                    <a:pos x="T2" y="T3"/>
                  </a:cxn>
                  <a:cxn ang="T12">
                    <a:pos x="T4" y="T5"/>
                  </a:cxn>
                  <a:cxn ang="T13">
                    <a:pos x="T6" y="T7"/>
                  </a:cxn>
                  <a:cxn ang="T14">
                    <a:pos x="T8" y="T9"/>
                  </a:cxn>
                </a:cxnLst>
                <a:rect l="T15" t="T16" r="T17" b="T18"/>
                <a:pathLst>
                  <a:path w="45" h="31">
                    <a:moveTo>
                      <a:pt x="3" y="31"/>
                    </a:moveTo>
                    <a:lnTo>
                      <a:pt x="45" y="0"/>
                    </a:lnTo>
                    <a:lnTo>
                      <a:pt x="0" y="27"/>
                    </a:lnTo>
                    <a:lnTo>
                      <a:pt x="3" y="31"/>
                    </a:lnTo>
                    <a:close/>
                  </a:path>
                </a:pathLst>
              </a:custGeom>
              <a:grpFill/>
              <a:ln w="12700">
                <a:solidFill>
                  <a:srgbClr val="FFFFFF"/>
                </a:solidFill>
                <a:round/>
                <a:headEnd/>
                <a:tailEnd/>
              </a:ln>
            </p:spPr>
            <p:txBody>
              <a:bodyPr/>
              <a:lstStyle/>
              <a:p>
                <a:pPr defTabSz="761970" eaLnBrk="0" fontAlgn="base" hangingPunct="0">
                  <a:spcBef>
                    <a:spcPct val="0"/>
                  </a:spcBef>
                  <a:spcAft>
                    <a:spcPct val="0"/>
                  </a:spcAft>
                  <a:defRPr/>
                </a:pPr>
                <a:endParaRPr lang="en-US" sz="1500" kern="0">
                  <a:ln>
                    <a:solidFill>
                      <a:srgbClr val="717171"/>
                    </a:solidFill>
                  </a:ln>
                  <a:solidFill>
                    <a:srgbClr val="000000"/>
                  </a:solidFill>
                </a:endParaRPr>
              </a:p>
            </p:txBody>
          </p:sp>
        </p:grpSp>
        <p:sp>
          <p:nvSpPr>
            <p:cNvPr id="45" name="Freeform 46">
              <a:extLst>
                <a:ext uri="{FF2B5EF4-FFF2-40B4-BE49-F238E27FC236}">
                  <a16:creationId xmlns:a16="http://schemas.microsoft.com/office/drawing/2014/main" id="{2EA35387-C795-4192-AD2B-F92BFD0551F4}"/>
                </a:ext>
              </a:extLst>
            </p:cNvPr>
            <p:cNvSpPr>
              <a:spLocks noChangeAspect="1"/>
            </p:cNvSpPr>
            <p:nvPr/>
          </p:nvSpPr>
          <p:spPr bwMode="auto">
            <a:xfrm>
              <a:off x="6741252" y="3240798"/>
              <a:ext cx="1340900" cy="587493"/>
            </a:xfrm>
            <a:custGeom>
              <a:avLst/>
              <a:gdLst>
                <a:gd name="T0" fmla="*/ 0 w 614"/>
                <a:gd name="T1" fmla="*/ 2147483646 h 269"/>
                <a:gd name="T2" fmla="*/ 2147483646 w 614"/>
                <a:gd name="T3" fmla="*/ 2147483646 h 269"/>
                <a:gd name="T4" fmla="*/ 2147483646 w 614"/>
                <a:gd name="T5" fmla="*/ 2147483646 h 269"/>
                <a:gd name="T6" fmla="*/ 2147483646 w 614"/>
                <a:gd name="T7" fmla="*/ 2147483646 h 269"/>
                <a:gd name="T8" fmla="*/ 2147483646 w 614"/>
                <a:gd name="T9" fmla="*/ 2147483646 h 269"/>
                <a:gd name="T10" fmla="*/ 2147483646 w 614"/>
                <a:gd name="T11" fmla="*/ 2147483646 h 269"/>
                <a:gd name="T12" fmla="*/ 2147483646 w 614"/>
                <a:gd name="T13" fmla="*/ 2147483646 h 269"/>
                <a:gd name="T14" fmla="*/ 2147483646 w 614"/>
                <a:gd name="T15" fmla="*/ 2147483646 h 269"/>
                <a:gd name="T16" fmla="*/ 2147483646 w 614"/>
                <a:gd name="T17" fmla="*/ 2147483646 h 269"/>
                <a:gd name="T18" fmla="*/ 2147483646 w 614"/>
                <a:gd name="T19" fmla="*/ 2147483646 h 269"/>
                <a:gd name="T20" fmla="*/ 2147483646 w 614"/>
                <a:gd name="T21" fmla="*/ 2147483646 h 269"/>
                <a:gd name="T22" fmla="*/ 2147483646 w 614"/>
                <a:gd name="T23" fmla="*/ 2147483646 h 269"/>
                <a:gd name="T24" fmla="*/ 2147483646 w 614"/>
                <a:gd name="T25" fmla="*/ 2147483646 h 269"/>
                <a:gd name="T26" fmla="*/ 2147483646 w 614"/>
                <a:gd name="T27" fmla="*/ 2147483646 h 269"/>
                <a:gd name="T28" fmla="*/ 2147483646 w 614"/>
                <a:gd name="T29" fmla="*/ 2147483646 h 269"/>
                <a:gd name="T30" fmla="*/ 2147483646 w 614"/>
                <a:gd name="T31" fmla="*/ 2147483646 h 269"/>
                <a:gd name="T32" fmla="*/ 2147483646 w 614"/>
                <a:gd name="T33" fmla="*/ 2147483646 h 269"/>
                <a:gd name="T34" fmla="*/ 2147483646 w 614"/>
                <a:gd name="T35" fmla="*/ 2147483646 h 269"/>
                <a:gd name="T36" fmla="*/ 2147483646 w 614"/>
                <a:gd name="T37" fmla="*/ 2147483646 h 269"/>
                <a:gd name="T38" fmla="*/ 2147483646 w 614"/>
                <a:gd name="T39" fmla="*/ 2147483646 h 269"/>
                <a:gd name="T40" fmla="*/ 2147483646 w 614"/>
                <a:gd name="T41" fmla="*/ 2147483646 h 269"/>
                <a:gd name="T42" fmla="*/ 2147483646 w 614"/>
                <a:gd name="T43" fmla="*/ 2147483646 h 269"/>
                <a:gd name="T44" fmla="*/ 2147483646 w 614"/>
                <a:gd name="T45" fmla="*/ 2147483646 h 269"/>
                <a:gd name="T46" fmla="*/ 2147483646 w 614"/>
                <a:gd name="T47" fmla="*/ 2147483646 h 269"/>
                <a:gd name="T48" fmla="*/ 2147483646 w 614"/>
                <a:gd name="T49" fmla="*/ 2147483646 h 269"/>
                <a:gd name="T50" fmla="*/ 2147483646 w 614"/>
                <a:gd name="T51" fmla="*/ 2147483646 h 269"/>
                <a:gd name="T52" fmla="*/ 2147483646 w 614"/>
                <a:gd name="T53" fmla="*/ 2147483646 h 269"/>
                <a:gd name="T54" fmla="*/ 2147483646 w 614"/>
                <a:gd name="T55" fmla="*/ 0 h 269"/>
                <a:gd name="T56" fmla="*/ 2147483646 w 614"/>
                <a:gd name="T57" fmla="*/ 2147483646 h 269"/>
                <a:gd name="T58" fmla="*/ 2147483646 w 614"/>
                <a:gd name="T59" fmla="*/ 2147483646 h 269"/>
                <a:gd name="T60" fmla="*/ 2147483646 w 614"/>
                <a:gd name="T61" fmla="*/ 2147483646 h 269"/>
                <a:gd name="T62" fmla="*/ 2147483646 w 614"/>
                <a:gd name="T63" fmla="*/ 2147483646 h 269"/>
                <a:gd name="T64" fmla="*/ 2147483646 w 614"/>
                <a:gd name="T65" fmla="*/ 2147483646 h 269"/>
                <a:gd name="T66" fmla="*/ 2147483646 w 614"/>
                <a:gd name="T67" fmla="*/ 2147483646 h 269"/>
                <a:gd name="T68" fmla="*/ 2147483646 w 614"/>
                <a:gd name="T69" fmla="*/ 2147483646 h 269"/>
                <a:gd name="T70" fmla="*/ 0 w 614"/>
                <a:gd name="T71" fmla="*/ 2147483646 h 269"/>
                <a:gd name="T72" fmla="*/ 0 w 614"/>
                <a:gd name="T73" fmla="*/ 2147483646 h 269"/>
                <a:gd name="T74" fmla="*/ 0 w 614"/>
                <a:gd name="T75" fmla="*/ 2147483646 h 2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4"/>
                <a:gd name="T115" fmla="*/ 0 h 269"/>
                <a:gd name="T116" fmla="*/ 614 w 614"/>
                <a:gd name="T117" fmla="*/ 269 h 2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4" h="269">
                  <a:moveTo>
                    <a:pt x="0" y="231"/>
                  </a:moveTo>
                  <a:lnTo>
                    <a:pt x="87" y="220"/>
                  </a:lnTo>
                  <a:lnTo>
                    <a:pt x="140" y="195"/>
                  </a:lnTo>
                  <a:lnTo>
                    <a:pt x="238" y="185"/>
                  </a:lnTo>
                  <a:lnTo>
                    <a:pt x="278" y="210"/>
                  </a:lnTo>
                  <a:lnTo>
                    <a:pt x="342" y="201"/>
                  </a:lnTo>
                  <a:lnTo>
                    <a:pt x="439" y="269"/>
                  </a:lnTo>
                  <a:lnTo>
                    <a:pt x="476" y="260"/>
                  </a:lnTo>
                  <a:lnTo>
                    <a:pt x="530" y="182"/>
                  </a:lnTo>
                  <a:lnTo>
                    <a:pt x="574" y="166"/>
                  </a:lnTo>
                  <a:lnTo>
                    <a:pt x="587" y="143"/>
                  </a:lnTo>
                  <a:lnTo>
                    <a:pt x="540" y="151"/>
                  </a:lnTo>
                  <a:lnTo>
                    <a:pt x="528" y="136"/>
                  </a:lnTo>
                  <a:lnTo>
                    <a:pt x="557" y="128"/>
                  </a:lnTo>
                  <a:lnTo>
                    <a:pt x="555" y="118"/>
                  </a:lnTo>
                  <a:lnTo>
                    <a:pt x="524" y="107"/>
                  </a:lnTo>
                  <a:lnTo>
                    <a:pt x="566" y="92"/>
                  </a:lnTo>
                  <a:lnTo>
                    <a:pt x="563" y="108"/>
                  </a:lnTo>
                  <a:lnTo>
                    <a:pt x="589" y="108"/>
                  </a:lnTo>
                  <a:lnTo>
                    <a:pt x="604" y="79"/>
                  </a:lnTo>
                  <a:lnTo>
                    <a:pt x="614" y="78"/>
                  </a:lnTo>
                  <a:lnTo>
                    <a:pt x="608" y="54"/>
                  </a:lnTo>
                  <a:lnTo>
                    <a:pt x="589" y="78"/>
                  </a:lnTo>
                  <a:lnTo>
                    <a:pt x="571" y="24"/>
                  </a:lnTo>
                  <a:lnTo>
                    <a:pt x="583" y="22"/>
                  </a:lnTo>
                  <a:lnTo>
                    <a:pt x="601" y="37"/>
                  </a:lnTo>
                  <a:lnTo>
                    <a:pt x="588" y="12"/>
                  </a:lnTo>
                  <a:lnTo>
                    <a:pt x="574" y="0"/>
                  </a:lnTo>
                  <a:lnTo>
                    <a:pt x="355" y="42"/>
                  </a:lnTo>
                  <a:lnTo>
                    <a:pt x="174" y="64"/>
                  </a:lnTo>
                  <a:lnTo>
                    <a:pt x="149" y="113"/>
                  </a:lnTo>
                  <a:lnTo>
                    <a:pt x="109" y="122"/>
                  </a:lnTo>
                  <a:lnTo>
                    <a:pt x="91" y="146"/>
                  </a:lnTo>
                  <a:lnTo>
                    <a:pt x="21" y="187"/>
                  </a:lnTo>
                  <a:lnTo>
                    <a:pt x="17" y="202"/>
                  </a:lnTo>
                  <a:lnTo>
                    <a:pt x="0" y="211"/>
                  </a:lnTo>
                  <a:lnTo>
                    <a:pt x="0" y="231"/>
                  </a:lnTo>
                  <a:close/>
                </a:path>
              </a:pathLst>
            </a:custGeom>
            <a:noFill/>
            <a:ln w="3175">
              <a:solidFill>
                <a:schemeClr val="tx1">
                  <a:lumMod val="50000"/>
                  <a:lumOff val="50000"/>
                </a:schemeClr>
              </a:solidFill>
              <a:round/>
              <a:headEnd/>
              <a:tailEnd/>
            </a:ln>
          </p:spPr>
          <p:txBody>
            <a:bodyPr/>
            <a:lstStyle/>
            <a:p>
              <a:pPr defTabSz="761970" eaLnBrk="0" fontAlgn="base" hangingPunct="0">
                <a:spcBef>
                  <a:spcPct val="0"/>
                </a:spcBef>
                <a:spcAft>
                  <a:spcPct val="0"/>
                </a:spcAft>
                <a:defRPr/>
              </a:pPr>
              <a:endParaRPr lang="en-US" sz="1500" kern="0">
                <a:ln>
                  <a:solidFill>
                    <a:srgbClr val="717171"/>
                  </a:solidFill>
                </a:ln>
                <a:solidFill>
                  <a:srgbClr val="000000"/>
                </a:solidFill>
              </a:endParaRPr>
            </a:p>
          </p:txBody>
        </p:sp>
        <p:sp>
          <p:nvSpPr>
            <p:cNvPr id="46" name="Freeform 64">
              <a:extLst>
                <a:ext uri="{FF2B5EF4-FFF2-40B4-BE49-F238E27FC236}">
                  <a16:creationId xmlns:a16="http://schemas.microsoft.com/office/drawing/2014/main" id="{8D70BFFA-E710-4C27-03A0-1CBEDEA334D5}"/>
                </a:ext>
              </a:extLst>
            </p:cNvPr>
            <p:cNvSpPr>
              <a:spLocks noChangeAspect="1"/>
            </p:cNvSpPr>
            <p:nvPr/>
          </p:nvSpPr>
          <p:spPr bwMode="auto">
            <a:xfrm>
              <a:off x="5900689" y="2960694"/>
              <a:ext cx="1140766" cy="571122"/>
            </a:xfrm>
            <a:custGeom>
              <a:avLst/>
              <a:gdLst>
                <a:gd name="T0" fmla="*/ 2147483646 w 522"/>
                <a:gd name="T1" fmla="*/ 2147483646 h 261"/>
                <a:gd name="T2" fmla="*/ 2147483646 w 522"/>
                <a:gd name="T3" fmla="*/ 2147483646 h 261"/>
                <a:gd name="T4" fmla="*/ 2147483646 w 522"/>
                <a:gd name="T5" fmla="*/ 2147483646 h 261"/>
                <a:gd name="T6" fmla="*/ 2147483646 w 522"/>
                <a:gd name="T7" fmla="*/ 2147483646 h 261"/>
                <a:gd name="T8" fmla="*/ 2147483646 w 522"/>
                <a:gd name="T9" fmla="*/ 2147483646 h 261"/>
                <a:gd name="T10" fmla="*/ 2147483646 w 522"/>
                <a:gd name="T11" fmla="*/ 2147483646 h 261"/>
                <a:gd name="T12" fmla="*/ 2147483646 w 522"/>
                <a:gd name="T13" fmla="*/ 2147483646 h 261"/>
                <a:gd name="T14" fmla="*/ 2147483646 w 522"/>
                <a:gd name="T15" fmla="*/ 2147483646 h 261"/>
                <a:gd name="T16" fmla="*/ 2147483646 w 522"/>
                <a:gd name="T17" fmla="*/ 2147483646 h 261"/>
                <a:gd name="T18" fmla="*/ 2147483646 w 522"/>
                <a:gd name="T19" fmla="*/ 2147483646 h 261"/>
                <a:gd name="T20" fmla="*/ 2147483646 w 522"/>
                <a:gd name="T21" fmla="*/ 2147483646 h 261"/>
                <a:gd name="T22" fmla="*/ 2147483646 w 522"/>
                <a:gd name="T23" fmla="*/ 2147483646 h 261"/>
                <a:gd name="T24" fmla="*/ 2147483646 w 522"/>
                <a:gd name="T25" fmla="*/ 2147483646 h 261"/>
                <a:gd name="T26" fmla="*/ 2147483646 w 522"/>
                <a:gd name="T27" fmla="*/ 2147483646 h 261"/>
                <a:gd name="T28" fmla="*/ 2147483646 w 522"/>
                <a:gd name="T29" fmla="*/ 2147483646 h 261"/>
                <a:gd name="T30" fmla="*/ 2147483646 w 522"/>
                <a:gd name="T31" fmla="*/ 2147483646 h 261"/>
                <a:gd name="T32" fmla="*/ 2147483646 w 522"/>
                <a:gd name="T33" fmla="*/ 2147483646 h 261"/>
                <a:gd name="T34" fmla="*/ 2147483646 w 522"/>
                <a:gd name="T35" fmla="*/ 2147483646 h 261"/>
                <a:gd name="T36" fmla="*/ 2147483646 w 522"/>
                <a:gd name="T37" fmla="*/ 2147483646 h 261"/>
                <a:gd name="T38" fmla="*/ 2147483646 w 522"/>
                <a:gd name="T39" fmla="*/ 2147483646 h 261"/>
                <a:gd name="T40" fmla="*/ 2147483646 w 522"/>
                <a:gd name="T41" fmla="*/ 0 h 261"/>
                <a:gd name="T42" fmla="*/ 2147483646 w 522"/>
                <a:gd name="T43" fmla="*/ 2147483646 h 261"/>
                <a:gd name="T44" fmla="*/ 2147483646 w 522"/>
                <a:gd name="T45" fmla="*/ 2147483646 h 261"/>
                <a:gd name="T46" fmla="*/ 2147483646 w 522"/>
                <a:gd name="T47" fmla="*/ 2147483646 h 261"/>
                <a:gd name="T48" fmla="*/ 2147483646 w 522"/>
                <a:gd name="T49" fmla="*/ 2147483646 h 261"/>
                <a:gd name="T50" fmla="*/ 2147483646 w 522"/>
                <a:gd name="T51" fmla="*/ 2147483646 h 261"/>
                <a:gd name="T52" fmla="*/ 2147483646 w 522"/>
                <a:gd name="T53" fmla="*/ 2147483646 h 261"/>
                <a:gd name="T54" fmla="*/ 2147483646 w 522"/>
                <a:gd name="T55" fmla="*/ 2147483646 h 261"/>
                <a:gd name="T56" fmla="*/ 2147483646 w 522"/>
                <a:gd name="T57" fmla="*/ 2147483646 h 261"/>
                <a:gd name="T58" fmla="*/ 2147483646 w 522"/>
                <a:gd name="T59" fmla="*/ 2147483646 h 261"/>
                <a:gd name="T60" fmla="*/ 2147483646 w 522"/>
                <a:gd name="T61" fmla="*/ 2147483646 h 261"/>
                <a:gd name="T62" fmla="*/ 2147483646 w 522"/>
                <a:gd name="T63" fmla="*/ 2147483646 h 261"/>
                <a:gd name="T64" fmla="*/ 2147483646 w 522"/>
                <a:gd name="T65" fmla="*/ 2147483646 h 261"/>
                <a:gd name="T66" fmla="*/ 2147483646 w 522"/>
                <a:gd name="T67" fmla="*/ 2147483646 h 261"/>
                <a:gd name="T68" fmla="*/ 2147483646 w 522"/>
                <a:gd name="T69" fmla="*/ 2147483646 h 261"/>
                <a:gd name="T70" fmla="*/ 0 w 522"/>
                <a:gd name="T71" fmla="*/ 2147483646 h 261"/>
                <a:gd name="T72" fmla="*/ 2147483646 w 522"/>
                <a:gd name="T73" fmla="*/ 2147483646 h 261"/>
                <a:gd name="T74" fmla="*/ 2147483646 w 522"/>
                <a:gd name="T75" fmla="*/ 2147483646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2"/>
                <a:gd name="T115" fmla="*/ 0 h 261"/>
                <a:gd name="T116" fmla="*/ 522 w 522"/>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2" h="261">
                  <a:moveTo>
                    <a:pt x="3" y="247"/>
                  </a:moveTo>
                  <a:lnTo>
                    <a:pt x="15" y="246"/>
                  </a:lnTo>
                  <a:lnTo>
                    <a:pt x="19" y="218"/>
                  </a:lnTo>
                  <a:lnTo>
                    <a:pt x="11" y="217"/>
                  </a:lnTo>
                  <a:lnTo>
                    <a:pt x="28" y="194"/>
                  </a:lnTo>
                  <a:lnTo>
                    <a:pt x="60" y="204"/>
                  </a:lnTo>
                  <a:lnTo>
                    <a:pt x="65" y="173"/>
                  </a:lnTo>
                  <a:lnTo>
                    <a:pt x="88" y="164"/>
                  </a:lnTo>
                  <a:lnTo>
                    <a:pt x="84" y="158"/>
                  </a:lnTo>
                  <a:lnTo>
                    <a:pt x="97" y="128"/>
                  </a:lnTo>
                  <a:lnTo>
                    <a:pt x="139" y="125"/>
                  </a:lnTo>
                  <a:lnTo>
                    <a:pt x="174" y="114"/>
                  </a:lnTo>
                  <a:lnTo>
                    <a:pt x="197" y="99"/>
                  </a:lnTo>
                  <a:lnTo>
                    <a:pt x="210" y="93"/>
                  </a:lnTo>
                  <a:lnTo>
                    <a:pt x="238" y="92"/>
                  </a:lnTo>
                  <a:lnTo>
                    <a:pt x="271" y="38"/>
                  </a:lnTo>
                  <a:lnTo>
                    <a:pt x="281" y="41"/>
                  </a:lnTo>
                  <a:lnTo>
                    <a:pt x="306" y="23"/>
                  </a:lnTo>
                  <a:lnTo>
                    <a:pt x="300" y="9"/>
                  </a:lnTo>
                  <a:lnTo>
                    <a:pt x="302" y="1"/>
                  </a:lnTo>
                  <a:lnTo>
                    <a:pt x="325" y="0"/>
                  </a:lnTo>
                  <a:lnTo>
                    <a:pt x="340" y="5"/>
                  </a:lnTo>
                  <a:lnTo>
                    <a:pt x="385" y="31"/>
                  </a:lnTo>
                  <a:lnTo>
                    <a:pt x="418" y="30"/>
                  </a:lnTo>
                  <a:lnTo>
                    <a:pt x="433" y="20"/>
                  </a:lnTo>
                  <a:lnTo>
                    <a:pt x="469" y="43"/>
                  </a:lnTo>
                  <a:lnTo>
                    <a:pt x="481" y="85"/>
                  </a:lnTo>
                  <a:lnTo>
                    <a:pt x="522" y="115"/>
                  </a:lnTo>
                  <a:lnTo>
                    <a:pt x="502" y="139"/>
                  </a:lnTo>
                  <a:lnTo>
                    <a:pt x="467" y="173"/>
                  </a:lnTo>
                  <a:lnTo>
                    <a:pt x="466" y="181"/>
                  </a:lnTo>
                  <a:lnTo>
                    <a:pt x="414" y="213"/>
                  </a:lnTo>
                  <a:lnTo>
                    <a:pt x="126" y="241"/>
                  </a:lnTo>
                  <a:lnTo>
                    <a:pt x="94" y="238"/>
                  </a:lnTo>
                  <a:lnTo>
                    <a:pt x="95" y="253"/>
                  </a:lnTo>
                  <a:lnTo>
                    <a:pt x="0" y="261"/>
                  </a:lnTo>
                  <a:lnTo>
                    <a:pt x="3" y="247"/>
                  </a:lnTo>
                  <a:close/>
                </a:path>
              </a:pathLst>
            </a:custGeom>
            <a:noFill/>
            <a:ln w="3175">
              <a:solidFill>
                <a:schemeClr val="tx1">
                  <a:lumMod val="50000"/>
                  <a:lumOff val="50000"/>
                </a:schemeClr>
              </a:solidFill>
              <a:round/>
              <a:headEnd/>
              <a:tailEnd/>
            </a:ln>
          </p:spPr>
          <p:txBody>
            <a:bodyPr/>
            <a:lstStyle/>
            <a:p>
              <a:pPr defTabSz="761970" eaLnBrk="0" fontAlgn="base" hangingPunct="0">
                <a:spcBef>
                  <a:spcPct val="0"/>
                </a:spcBef>
                <a:spcAft>
                  <a:spcPct val="0"/>
                </a:spcAft>
                <a:defRPr/>
              </a:pPr>
              <a:endParaRPr lang="en-US" sz="1500" kern="0">
                <a:ln>
                  <a:solidFill>
                    <a:srgbClr val="717171"/>
                  </a:solidFill>
                </a:ln>
                <a:solidFill>
                  <a:srgbClr val="000000"/>
                </a:solidFill>
              </a:endParaRPr>
            </a:p>
          </p:txBody>
        </p:sp>
      </p:grpSp>
      <p:sp>
        <p:nvSpPr>
          <p:cNvPr id="25" name="TextBox 24">
            <a:extLst>
              <a:ext uri="{FF2B5EF4-FFF2-40B4-BE49-F238E27FC236}">
                <a16:creationId xmlns:a16="http://schemas.microsoft.com/office/drawing/2014/main" id="{598DBEE3-9731-620D-C7BD-A6F758533CEC}"/>
              </a:ext>
            </a:extLst>
          </p:cNvPr>
          <p:cNvSpPr txBox="1"/>
          <p:nvPr/>
        </p:nvSpPr>
        <p:spPr>
          <a:xfrm>
            <a:off x="6350175" y="1451998"/>
            <a:ext cx="4593378" cy="646331"/>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007934"/>
                </a:solidFill>
                <a:effectLst/>
                <a:uLnTx/>
                <a:uFillTx/>
                <a:cs typeface="Calibri" panose="020F0502020204030204" pitchFamily="34" charset="0"/>
              </a:rPr>
              <a:t>Regional Marginal Grid Emissions Factors based on EPA AVERT 2021</a:t>
            </a:r>
            <a:endParaRPr lang="en-US" b="1" dirty="0">
              <a:solidFill>
                <a:srgbClr val="007934"/>
              </a:solidFill>
            </a:endParaRPr>
          </a:p>
        </p:txBody>
      </p:sp>
    </p:spTree>
    <p:extLst>
      <p:ext uri="{BB962C8B-B14F-4D97-AF65-F5344CB8AC3E}">
        <p14:creationId xmlns:p14="http://schemas.microsoft.com/office/powerpoint/2010/main" val="23814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fade">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fade">
                                      <p:cBhvr>
                                        <p:cTn id="22"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89EBD64-F8B6-421E-8C29-9336DCCC3A16}"/>
              </a:ext>
            </a:extLst>
          </p:cNvPr>
          <p:cNvSpPr txBox="1">
            <a:spLocks/>
          </p:cNvSpPr>
          <p:nvPr/>
        </p:nvSpPr>
        <p:spPr>
          <a:xfrm>
            <a:off x="407591" y="1147953"/>
            <a:ext cx="4862702" cy="4549708"/>
          </a:xfrm>
          <a:prstGeom prst="rect">
            <a:avLst/>
          </a:prstGeom>
        </p:spPr>
        <p:txBody>
          <a:bodyPr>
            <a:noAutofit/>
          </a:bodyPr>
          <a:lstStyle>
            <a:lvl1pPr marL="171450" indent="-171450" algn="l" defTabSz="914400" rtl="0" eaLnBrk="1" latinLnBrk="0" hangingPunct="1">
              <a:lnSpc>
                <a:spcPct val="100000"/>
              </a:lnSpc>
              <a:spcBef>
                <a:spcPts val="600"/>
              </a:spcBef>
              <a:buFont typeface="Arial" charset="0"/>
              <a:buChar char="•"/>
              <a:defRPr sz="1200" b="0" kern="1200" cap="none" spc="0" baseline="0">
                <a:solidFill>
                  <a:schemeClr val="tx1"/>
                </a:solidFill>
                <a:latin typeface="+mn-lt"/>
                <a:ea typeface="+mn-ea"/>
                <a:cs typeface="+mn-cs"/>
              </a:defRPr>
            </a:lvl1pPr>
            <a:lvl2pPr marL="344488" indent="-146050" algn="l" defTabSz="914400" rtl="0" eaLnBrk="1" latinLnBrk="0" hangingPunct="1">
              <a:lnSpc>
                <a:spcPct val="100000"/>
              </a:lnSpc>
              <a:spcBef>
                <a:spcPts val="0"/>
              </a:spcBef>
              <a:spcAft>
                <a:spcPts val="0"/>
              </a:spcAft>
              <a:buFont typeface="LucidaGrande" charset="0"/>
              <a:buChar char="-"/>
              <a:tabLst/>
              <a:defRPr sz="1200" i="0" kern="1200">
                <a:solidFill>
                  <a:schemeClr val="tx1"/>
                </a:solidFill>
                <a:latin typeface="Calibri" charset="0"/>
                <a:ea typeface="Calibri" charset="0"/>
                <a:cs typeface="Calibri" charset="0"/>
              </a:defRPr>
            </a:lvl2pPr>
            <a:lvl3pPr marL="548640" indent="-137160" algn="l" defTabSz="914400" rtl="0" eaLnBrk="1" latinLnBrk="0" hangingPunct="1">
              <a:lnSpc>
                <a:spcPct val="100000"/>
              </a:lnSpc>
              <a:spcBef>
                <a:spcPts val="0"/>
              </a:spcBef>
              <a:buSzPct val="75000"/>
              <a:buFont typeface="Courier New" charset="0"/>
              <a:buChar char="o"/>
              <a:tabLst/>
              <a:defRPr sz="1200" b="0" kern="1200" cap="none" spc="0" baseline="0">
                <a:solidFill>
                  <a:schemeClr val="tx1"/>
                </a:solidFill>
                <a:latin typeface="Calibri" charset="0"/>
                <a:ea typeface="Calibri" charset="0"/>
                <a:cs typeface="Calibri" charset="0"/>
              </a:defRPr>
            </a:lvl3pPr>
            <a:lvl4pPr marL="0" indent="0" algn="l" defTabSz="914400" rtl="0" eaLnBrk="1" latinLnBrk="0" hangingPunct="1">
              <a:lnSpc>
                <a:spcPct val="100000"/>
              </a:lnSpc>
              <a:spcBef>
                <a:spcPts val="1800"/>
              </a:spcBef>
              <a:spcAft>
                <a:spcPts val="0"/>
              </a:spcAft>
              <a:buSzPct val="75000"/>
              <a:buFont typeface=".AppleSystemUIFont" charset="-120"/>
              <a:buNone/>
              <a:tabLst/>
              <a:defRPr sz="1200" b="1" i="0" kern="1200" cap="all" spc="100" baseline="0">
                <a:solidFill>
                  <a:schemeClr val="accent2"/>
                </a:solidFill>
                <a:latin typeface="Calibri" charset="0"/>
                <a:ea typeface="Calibri" charset="0"/>
                <a:cs typeface="Calibri" charset="0"/>
              </a:defRPr>
            </a:lvl4pPr>
            <a:lvl5pPr marL="0" indent="0" algn="l" defTabSz="914400" rtl="0" eaLnBrk="1" latinLnBrk="0" hangingPunct="1">
              <a:lnSpc>
                <a:spcPct val="100000"/>
              </a:lnSpc>
              <a:spcBef>
                <a:spcPts val="600"/>
              </a:spcBef>
              <a:spcAft>
                <a:spcPts val="600"/>
              </a:spcAft>
              <a:buFont typeface="Arial" panose="020B0604020202020204" pitchFamily="34" charset="0"/>
              <a:buNone/>
              <a:tabLst/>
              <a:defRPr sz="11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200"/>
              </a:spcBef>
              <a:buFontTx/>
              <a:buNone/>
              <a:defRPr sz="9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indent="-128588" defTabSz="685800">
              <a:lnSpc>
                <a:spcPct val="108000"/>
              </a:lnSpc>
              <a:spcBef>
                <a:spcPts val="0"/>
              </a:spcBef>
              <a:spcAft>
                <a:spcPts val="1800"/>
              </a:spcAft>
              <a:defRPr/>
            </a:pPr>
            <a:r>
              <a:rPr lang="en-US" sz="1800" dirty="0">
                <a:latin typeface="Times New Roman" panose="02020603050405020304" pitchFamily="18" charset="0"/>
                <a:cs typeface="Times New Roman" panose="02020603050405020304" pitchFamily="18" charset="0"/>
              </a:rPr>
              <a:t>CHP and renewables </a:t>
            </a:r>
            <a:r>
              <a:rPr lang="en-US" sz="1800" b="1" dirty="0">
                <a:solidFill>
                  <a:srgbClr val="1D428A"/>
                </a:solidFill>
                <a:latin typeface="Times New Roman" panose="02020603050405020304" pitchFamily="18" charset="0"/>
                <a:cs typeface="Times New Roman" panose="02020603050405020304" pitchFamily="18" charset="0"/>
              </a:rPr>
              <a:t>displace marginal grid generation (including T&amp;D losses)</a:t>
            </a:r>
          </a:p>
          <a:p>
            <a:pPr marL="128588" indent="-128588" defTabSz="685800">
              <a:lnSpc>
                <a:spcPct val="108000"/>
              </a:lnSpc>
              <a:spcBef>
                <a:spcPts val="0"/>
              </a:spcBef>
              <a:spcAft>
                <a:spcPts val="1800"/>
              </a:spcAft>
              <a:defRPr/>
            </a:pPr>
            <a:r>
              <a:rPr lang="en-US" sz="1800" dirty="0">
                <a:latin typeface="Times New Roman" panose="02020603050405020304" pitchFamily="18" charset="0"/>
                <a:cs typeface="Times New Roman" panose="02020603050405020304" pitchFamily="18" charset="0"/>
              </a:rPr>
              <a:t>Marginal generation is </a:t>
            </a:r>
            <a:r>
              <a:rPr lang="en-US" sz="1800" b="1" dirty="0">
                <a:solidFill>
                  <a:srgbClr val="1D428A"/>
                </a:solidFill>
                <a:latin typeface="Times New Roman" panose="02020603050405020304" pitchFamily="18" charset="0"/>
                <a:cs typeface="Times New Roman" panose="02020603050405020304" pitchFamily="18" charset="0"/>
              </a:rPr>
              <a:t>currently a mix of coal and natural gas</a:t>
            </a:r>
            <a:r>
              <a:rPr lang="en-US" sz="1800" dirty="0">
                <a:solidFill>
                  <a:schemeClr val="bg2">
                    <a:lumMod val="50000"/>
                  </a:schemeClr>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in most regions of the US</a:t>
            </a:r>
          </a:p>
          <a:p>
            <a:pPr>
              <a:spcBef>
                <a:spcPts val="0"/>
              </a:spcBef>
              <a:spcAft>
                <a:spcPts val="1800"/>
              </a:spcAft>
            </a:pPr>
            <a:r>
              <a:rPr lang="en-US" sz="1800" b="1" dirty="0">
                <a:solidFill>
                  <a:srgbClr val="1D428A"/>
                </a:solidFill>
                <a:latin typeface="Times New Roman" panose="02020603050405020304" pitchFamily="18" charset="0"/>
                <a:cs typeface="Times New Roman" panose="02020603050405020304" pitchFamily="18" charset="0"/>
              </a:rPr>
              <a:t>CHP is a low carbon resource</a:t>
            </a:r>
            <a:r>
              <a:rPr lang="en-US" sz="1800" dirty="0">
                <a:solidFill>
                  <a:srgbClr val="000000"/>
                </a:solidFill>
                <a:latin typeface="Times New Roman" panose="02020603050405020304" pitchFamily="18" charset="0"/>
                <a:cs typeface="Times New Roman" panose="02020603050405020304" pitchFamily="18" charset="0"/>
              </a:rPr>
              <a:t>, not a zero-carbon resource like PV &amp; Wind, but it reduces grid carbon by displacing higher marginal emission sources </a:t>
            </a:r>
          </a:p>
          <a:p>
            <a:pPr>
              <a:spcBef>
                <a:spcPts val="0"/>
              </a:spcBef>
              <a:spcAft>
                <a:spcPts val="1800"/>
              </a:spcAft>
            </a:pPr>
            <a:r>
              <a:rPr lang="en-US" sz="1800" b="1" i="0" u="none" strike="noStrike" baseline="0" dirty="0">
                <a:solidFill>
                  <a:srgbClr val="1D428A"/>
                </a:solidFill>
                <a:latin typeface="Times New Roman" panose="02020603050405020304" pitchFamily="18" charset="0"/>
                <a:cs typeface="Times New Roman" panose="02020603050405020304" pitchFamily="18" charset="0"/>
              </a:rPr>
              <a:t>CHP’s high operating efficiency and high capacity factor</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enables </a:t>
            </a:r>
            <a:r>
              <a:rPr lang="en-US" sz="1800" dirty="0">
                <a:solidFill>
                  <a:srgbClr val="000000"/>
                </a:solidFill>
                <a:latin typeface="Times New Roman" panose="02020603050405020304" pitchFamily="18" charset="0"/>
                <a:cs typeface="Times New Roman" panose="02020603050405020304" pitchFamily="18" charset="0"/>
              </a:rPr>
              <a:t>it displace more marginal grid generation and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reduce more </a:t>
            </a:r>
            <a:br>
              <a:rPr lang="en-US" sz="1800" b="0" i="0" u="none" strike="noStrike" baseline="0" dirty="0">
                <a:solidFill>
                  <a:srgbClr val="000000"/>
                </a:solidFill>
                <a:latin typeface="Times New Roman" panose="02020603050405020304" pitchFamily="18" charset="0"/>
                <a:cs typeface="Times New Roman" panose="02020603050405020304" pitchFamily="18" charset="0"/>
              </a:rPr>
            </a:br>
            <a:r>
              <a:rPr lang="en-US" sz="1800" b="0" i="0" u="none" strike="noStrike" baseline="0" dirty="0">
                <a:solidFill>
                  <a:srgbClr val="000000"/>
                </a:solidFill>
                <a:latin typeface="Times New Roman" panose="02020603050405020304" pitchFamily="18" charset="0"/>
                <a:cs typeface="Times New Roman" panose="02020603050405020304" pitchFamily="18" charset="0"/>
              </a:rPr>
              <a:t>CO</a:t>
            </a:r>
            <a:r>
              <a:rPr lang="en-US" sz="1800" b="0" i="0" u="none" strike="noStrike" baseline="-25000" dirty="0">
                <a:solidFill>
                  <a:srgbClr val="000000"/>
                </a:solidFill>
                <a:latin typeface="Times New Roman" panose="02020603050405020304" pitchFamily="18" charset="0"/>
                <a:cs typeface="Times New Roman" panose="02020603050405020304" pitchFamily="18" charset="0"/>
              </a:rPr>
              <a:t>2</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than the same capacity of zero carbon wind or PV</a:t>
            </a:r>
          </a:p>
        </p:txBody>
      </p:sp>
      <p:sp>
        <p:nvSpPr>
          <p:cNvPr id="6" name="TextBox 5">
            <a:extLst>
              <a:ext uri="{FF2B5EF4-FFF2-40B4-BE49-F238E27FC236}">
                <a16:creationId xmlns:a16="http://schemas.microsoft.com/office/drawing/2014/main" id="{797E5A27-57A9-4680-87B3-1AEB1D04F6FD}"/>
              </a:ext>
            </a:extLst>
          </p:cNvPr>
          <p:cNvSpPr txBox="1"/>
          <p:nvPr/>
        </p:nvSpPr>
        <p:spPr>
          <a:xfrm>
            <a:off x="5865209" y="4989775"/>
            <a:ext cx="4119881" cy="707886"/>
          </a:xfrm>
          <a:prstGeom prst="rect">
            <a:avLst/>
          </a:prstGeom>
          <a:noFill/>
        </p:spPr>
        <p:txBody>
          <a:bodyPr wrap="square" rtlCol="0">
            <a:spAutoFit/>
          </a:bodyPr>
          <a:lstStyle/>
          <a:p>
            <a:pPr defTabSz="342900">
              <a:defRPr/>
            </a:pPr>
            <a:r>
              <a:rPr lang="en-US" sz="1000" i="1" dirty="0">
                <a:solidFill>
                  <a:srgbClr val="1D428A"/>
                </a:solidFill>
                <a:latin typeface="Arial"/>
              </a:rPr>
              <a:t>Savings based on EPA AVERT Uniform EE Emissions Factors as a first level estimate of displaced marginal generation (</a:t>
            </a:r>
            <a:r>
              <a:rPr lang="en-US" sz="1000" i="1" dirty="0">
                <a:solidFill>
                  <a:srgbClr val="1D428A"/>
                </a:solidFill>
                <a:latin typeface="Arial"/>
                <a:hlinkClick r:id="rId3"/>
              </a:rPr>
              <a:t>https://www.epa.gov/avert</a:t>
            </a:r>
            <a:r>
              <a:rPr lang="en-US" sz="1000" i="1" dirty="0">
                <a:solidFill>
                  <a:srgbClr val="1D428A"/>
                </a:solidFill>
                <a:latin typeface="Arial"/>
              </a:rPr>
              <a:t>)</a:t>
            </a:r>
          </a:p>
          <a:p>
            <a:pPr defTabSz="342900">
              <a:defRPr/>
            </a:pPr>
            <a:endParaRPr lang="en-US" sz="1000" i="1" dirty="0">
              <a:solidFill>
                <a:srgbClr val="1D428A"/>
              </a:solidFill>
              <a:latin typeface="Arial"/>
            </a:endParaRPr>
          </a:p>
        </p:txBody>
      </p:sp>
      <p:sp>
        <p:nvSpPr>
          <p:cNvPr id="8" name="Rectangle 7">
            <a:extLst>
              <a:ext uri="{FF2B5EF4-FFF2-40B4-BE49-F238E27FC236}">
                <a16:creationId xmlns:a16="http://schemas.microsoft.com/office/drawing/2014/main" id="{FADA1F80-7DC3-4FC5-93E2-C176A0A74530}"/>
              </a:ext>
            </a:extLst>
          </p:cNvPr>
          <p:cNvSpPr/>
          <p:nvPr/>
        </p:nvSpPr>
        <p:spPr>
          <a:xfrm>
            <a:off x="5703030" y="5478370"/>
            <a:ext cx="2570547" cy="219291"/>
          </a:xfrm>
          <a:prstGeom prst="rect">
            <a:avLst/>
          </a:prstGeom>
        </p:spPr>
        <p:txBody>
          <a:bodyPr wrap="square">
            <a:spAutoFit/>
          </a:bodyPr>
          <a:lstStyle/>
          <a:p>
            <a:pPr algn="r" defTabSz="342900">
              <a:defRPr/>
            </a:pPr>
            <a:r>
              <a:rPr lang="en-US" sz="825" i="1" dirty="0">
                <a:solidFill>
                  <a:srgbClr val="1D428A"/>
                </a:solidFill>
                <a:latin typeface="Arial"/>
              </a:rPr>
              <a:t>Prepared by: Entropy Research, LLC, 7/28/2022</a:t>
            </a:r>
          </a:p>
        </p:txBody>
      </p:sp>
      <p:graphicFrame>
        <p:nvGraphicFramePr>
          <p:cNvPr id="9" name="Table 8">
            <a:extLst>
              <a:ext uri="{FF2B5EF4-FFF2-40B4-BE49-F238E27FC236}">
                <a16:creationId xmlns:a16="http://schemas.microsoft.com/office/drawing/2014/main" id="{1BC0FC97-D662-4F50-A57C-CF4A609EB59D}"/>
              </a:ext>
            </a:extLst>
          </p:cNvPr>
          <p:cNvGraphicFramePr>
            <a:graphicFrameLocks noGrp="1"/>
          </p:cNvGraphicFramePr>
          <p:nvPr/>
        </p:nvGraphicFramePr>
        <p:xfrm>
          <a:off x="5865209" y="1319489"/>
          <a:ext cx="5790727" cy="3523364"/>
        </p:xfrm>
        <a:graphic>
          <a:graphicData uri="http://schemas.openxmlformats.org/drawingml/2006/table">
            <a:tbl>
              <a:tblPr>
                <a:effectLst>
                  <a:outerShdw sx="1000" sy="1000" algn="tl" rotWithShape="0">
                    <a:prstClr val="black"/>
                  </a:outerShdw>
                </a:effectLst>
              </a:tblPr>
              <a:tblGrid>
                <a:gridCol w="2231327">
                  <a:extLst>
                    <a:ext uri="{9D8B030D-6E8A-4147-A177-3AD203B41FA5}">
                      <a16:colId xmlns:a16="http://schemas.microsoft.com/office/drawing/2014/main" val="20000"/>
                    </a:ext>
                  </a:extLst>
                </a:gridCol>
                <a:gridCol w="882732">
                  <a:extLst>
                    <a:ext uri="{9D8B030D-6E8A-4147-A177-3AD203B41FA5}">
                      <a16:colId xmlns:a16="http://schemas.microsoft.com/office/drawing/2014/main" val="20001"/>
                    </a:ext>
                  </a:extLst>
                </a:gridCol>
                <a:gridCol w="882732">
                  <a:extLst>
                    <a:ext uri="{9D8B030D-6E8A-4147-A177-3AD203B41FA5}">
                      <a16:colId xmlns:a16="http://schemas.microsoft.com/office/drawing/2014/main" val="20003"/>
                    </a:ext>
                  </a:extLst>
                </a:gridCol>
                <a:gridCol w="896968">
                  <a:extLst>
                    <a:ext uri="{9D8B030D-6E8A-4147-A177-3AD203B41FA5}">
                      <a16:colId xmlns:a16="http://schemas.microsoft.com/office/drawing/2014/main" val="20004"/>
                    </a:ext>
                  </a:extLst>
                </a:gridCol>
                <a:gridCol w="896968">
                  <a:extLst>
                    <a:ext uri="{9D8B030D-6E8A-4147-A177-3AD203B41FA5}">
                      <a16:colId xmlns:a16="http://schemas.microsoft.com/office/drawing/2014/main" val="3666567848"/>
                    </a:ext>
                  </a:extLst>
                </a:gridCol>
              </a:tblGrid>
              <a:tr h="65907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anose="020F0502020204030204" pitchFamily="34" charset="0"/>
                          <a:ea typeface="ＭＳ Ｐゴシック" charset="-128"/>
                          <a:cs typeface="Calibri" panose="020F0502020204030204" pitchFamily="34" charset="0"/>
                        </a:rPr>
                        <a:t>Category</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anose="020F0502020204030204" pitchFamily="34" charset="0"/>
                          <a:ea typeface="ＭＳ Ｐゴシック" charset="-128"/>
                          <a:cs typeface="Calibri" panose="020F0502020204030204" pitchFamily="34" charset="0"/>
                        </a:rPr>
                        <a:t>Natural Gas   CHP</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anose="020F0502020204030204" pitchFamily="34" charset="0"/>
                          <a:ea typeface="ＭＳ Ｐゴシック" charset="-128"/>
                          <a:cs typeface="Calibri" panose="020F0502020204030204" pitchFamily="34" charset="0"/>
                        </a:rPr>
                        <a:t>Utility       Solar PV</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anose="020F0502020204030204" pitchFamily="34" charset="0"/>
                          <a:ea typeface="ＭＳ Ｐゴシック" charset="-128"/>
                          <a:cs typeface="Calibri" panose="020F0502020204030204" pitchFamily="34" charset="0"/>
                        </a:rPr>
                        <a:t>Utility       Wind</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rgbClr val="FFFFFF"/>
                          </a:solidFill>
                          <a:effectLst/>
                          <a:latin typeface="Calibri" panose="020F0502020204030204" pitchFamily="34" charset="0"/>
                          <a:ea typeface="ＭＳ Ｐゴシック" charset="-128"/>
                          <a:cs typeface="Calibri" panose="020F0502020204030204" pitchFamily="34" charset="0"/>
                        </a:rPr>
                        <a:t>Biogas  CHP</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extLst>
                  <a:ext uri="{0D108BD9-81ED-4DB2-BD59-A6C34878D82A}">
                    <a16:rowId xmlns:a16="http://schemas.microsoft.com/office/drawing/2014/main" val="10000"/>
                  </a:ext>
                </a:extLst>
              </a:tr>
              <a:tr h="4684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panose="020F0502020204030204" pitchFamily="34" charset="0"/>
                          <a:ea typeface="ＭＳ Ｐゴシック" charset="-128"/>
                          <a:cs typeface="Calibri" panose="020F0502020204030204" pitchFamily="34" charset="0"/>
                        </a:rPr>
                        <a:t>Capacity, MW</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A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1.1</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A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1.1</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A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1.1</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A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1.1</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ACC"/>
                    </a:solidFill>
                  </a:tcPr>
                </a:tc>
                <a:extLst>
                  <a:ext uri="{0D108BD9-81ED-4DB2-BD59-A6C34878D82A}">
                    <a16:rowId xmlns:a16="http://schemas.microsoft.com/office/drawing/2014/main" val="1713351694"/>
                  </a:ext>
                </a:extLst>
              </a:tr>
              <a:tr h="4684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panose="020F0502020204030204" pitchFamily="34" charset="0"/>
                          <a:ea typeface="ＭＳ Ｐゴシック" charset="-128"/>
                          <a:cs typeface="Calibri" panose="020F0502020204030204" pitchFamily="34" charset="0"/>
                        </a:rPr>
                        <a:t>Annual Capacity Factor </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1B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Calibri" panose="020F0502020204030204" pitchFamily="34" charset="0"/>
                          <a:ea typeface="ＭＳ Ｐゴシック" charset="-128"/>
                          <a:cs typeface="Calibri" panose="020F0502020204030204" pitchFamily="34" charset="0"/>
                        </a:rPr>
                        <a:t>80%</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1B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Calibri" panose="020F0502020204030204" pitchFamily="34" charset="0"/>
                          <a:ea typeface="ＭＳ Ｐゴシック" charset="-128"/>
                          <a:cs typeface="Calibri" panose="020F0502020204030204" pitchFamily="34" charset="0"/>
                        </a:rPr>
                        <a:t>24.3%</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1B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Calibri" panose="020F0502020204030204" pitchFamily="34" charset="0"/>
                          <a:ea typeface="ＭＳ Ｐゴシック" charset="-128"/>
                          <a:cs typeface="Calibri" panose="020F0502020204030204" pitchFamily="34" charset="0"/>
                        </a:rPr>
                        <a:t>34.3%</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1B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Calibri" panose="020F0502020204030204" pitchFamily="34" charset="0"/>
                          <a:ea typeface="ＭＳ Ｐゴシック" charset="-128"/>
                          <a:cs typeface="Calibri" panose="020F0502020204030204" pitchFamily="34" charset="0"/>
                        </a:rPr>
                        <a:t>80%</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1B5"/>
                    </a:solidFill>
                  </a:tcPr>
                </a:tc>
                <a:extLst>
                  <a:ext uri="{0D108BD9-81ED-4DB2-BD59-A6C34878D82A}">
                    <a16:rowId xmlns:a16="http://schemas.microsoft.com/office/drawing/2014/main" val="10001"/>
                  </a:ext>
                </a:extLst>
              </a:tr>
              <a:tr h="4684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panose="020F0502020204030204" pitchFamily="34" charset="0"/>
                          <a:ea typeface="ＭＳ Ｐゴシック" charset="-128"/>
                          <a:cs typeface="Calibri" panose="020F0502020204030204" pitchFamily="34" charset="0"/>
                        </a:rPr>
                        <a:t>Annual Electricity, MWh </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A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7,709</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A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2,342</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A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3,305</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A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7,709</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ACC"/>
                    </a:solidFill>
                  </a:tcPr>
                </a:tc>
                <a:extLst>
                  <a:ext uri="{0D108BD9-81ED-4DB2-BD59-A6C34878D82A}">
                    <a16:rowId xmlns:a16="http://schemas.microsoft.com/office/drawing/2014/main" val="10002"/>
                  </a:ext>
                </a:extLst>
              </a:tr>
              <a:tr h="4684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panose="020F0502020204030204" pitchFamily="34" charset="0"/>
                          <a:ea typeface="ＭＳ Ｐゴシック" charset="-128"/>
                          <a:cs typeface="Calibri" panose="020F0502020204030204" pitchFamily="34" charset="0"/>
                        </a:rPr>
                        <a:t>Annual Thermal Provided, MWh</a:t>
                      </a:r>
                      <a:r>
                        <a:rPr kumimoji="0" lang="en-US" sz="1400" b="0" i="0" u="none" strike="noStrike" cap="none" normalizeH="0" baseline="-25000" dirty="0">
                          <a:ln>
                            <a:noFill/>
                          </a:ln>
                          <a:solidFill>
                            <a:schemeClr val="tx1">
                              <a:lumMod val="50000"/>
                            </a:schemeClr>
                          </a:solidFill>
                          <a:effectLst/>
                          <a:latin typeface="Calibri" panose="020F0502020204030204" pitchFamily="34" charset="0"/>
                          <a:ea typeface="ＭＳ Ｐゴシック" charset="-128"/>
                          <a:cs typeface="Calibri" panose="020F0502020204030204" pitchFamily="34" charset="0"/>
                        </a:rPr>
                        <a:t>th</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1B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8,831</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1B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None</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1B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None</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1B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8,831</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1B5"/>
                    </a:solidFill>
                  </a:tcPr>
                </a:tc>
                <a:extLst>
                  <a:ext uri="{0D108BD9-81ED-4DB2-BD59-A6C34878D82A}">
                    <a16:rowId xmlns:a16="http://schemas.microsoft.com/office/drawing/2014/main" val="10003"/>
                  </a:ext>
                </a:extLst>
              </a:tr>
              <a:tr h="4684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panose="020F0502020204030204" pitchFamily="34" charset="0"/>
                          <a:ea typeface="ＭＳ Ｐゴシック" charset="-128"/>
                          <a:cs typeface="Calibri" panose="020F0502020204030204" pitchFamily="34" charset="0"/>
                        </a:rPr>
                        <a:t>Annual Energy Savings, MMBtu</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ACC"/>
                    </a:solidFill>
                  </a:tcPr>
                </a:tc>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40,834</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ACC"/>
                    </a:solidFill>
                  </a:tcPr>
                </a:tc>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21,065</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ACC"/>
                    </a:solidFill>
                  </a:tcPr>
                </a:tc>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29,733</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ACC"/>
                    </a:solidFill>
                  </a:tcPr>
                </a:tc>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40,834</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ACC"/>
                    </a:solidFill>
                  </a:tcPr>
                </a:tc>
                <a:extLst>
                  <a:ext uri="{0D108BD9-81ED-4DB2-BD59-A6C34878D82A}">
                    <a16:rowId xmlns:a16="http://schemas.microsoft.com/office/drawing/2014/main" val="10005"/>
                  </a:ext>
                </a:extLst>
              </a:tr>
              <a:tr h="4684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panose="020F0502020204030204" pitchFamily="34" charset="0"/>
                          <a:ea typeface="ＭＳ Ｐゴシック" charset="-128"/>
                          <a:cs typeface="Calibri" panose="020F0502020204030204" pitchFamily="34" charset="0"/>
                        </a:rPr>
                        <a:t>Annual CO</a:t>
                      </a:r>
                      <a:r>
                        <a:rPr kumimoji="0" lang="en-US" sz="1400" b="0" i="0" u="none" strike="noStrike" cap="none" normalizeH="0" baseline="-25000" dirty="0">
                          <a:ln>
                            <a:noFill/>
                          </a:ln>
                          <a:solidFill>
                            <a:schemeClr val="tx1">
                              <a:lumMod val="50000"/>
                            </a:schemeClr>
                          </a:solidFill>
                          <a:effectLst/>
                          <a:latin typeface="Calibri" panose="020F0502020204030204" pitchFamily="34" charset="0"/>
                          <a:ea typeface="ＭＳ Ｐゴシック" charset="-128"/>
                          <a:cs typeface="Calibri" panose="020F0502020204030204" pitchFamily="34" charset="0"/>
                        </a:rPr>
                        <a:t>2</a:t>
                      </a:r>
                      <a:r>
                        <a:rPr kumimoji="0" lang="en-US" sz="1400" b="0" i="0" u="none" strike="noStrike" cap="none" normalizeH="0" baseline="0" dirty="0">
                          <a:ln>
                            <a:noFill/>
                          </a:ln>
                          <a:solidFill>
                            <a:schemeClr val="tx1">
                              <a:lumMod val="50000"/>
                            </a:schemeClr>
                          </a:solidFill>
                          <a:effectLst/>
                          <a:latin typeface="Calibri" panose="020F0502020204030204" pitchFamily="34" charset="0"/>
                          <a:ea typeface="ＭＳ Ｐゴシック" charset="-128"/>
                          <a:cs typeface="Calibri" panose="020F0502020204030204" pitchFamily="34" charset="0"/>
                        </a:rPr>
                        <a:t> Savings, Tons</a:t>
                      </a:r>
                    </a:p>
                  </a:txBody>
                  <a:tcPr marL="68573" marR="68573"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1B5"/>
                    </a:solidFill>
                  </a:tcPr>
                </a:tc>
                <a:tc>
                  <a:txBody>
                    <a:bodyPr/>
                    <a:lstStyle/>
                    <a:p>
                      <a:pPr algn="ctr" fontAlgn="b"/>
                      <a:r>
                        <a:rPr lang="en-US" sz="1400" b="1" i="0" u="none" strike="noStrike" dirty="0">
                          <a:solidFill>
                            <a:srgbClr val="FF0000"/>
                          </a:solidFill>
                          <a:effectLst/>
                          <a:latin typeface="Calibri" panose="020F0502020204030204" pitchFamily="34" charset="0"/>
                          <a:cs typeface="Calibri" panose="020F0502020204030204" pitchFamily="34" charset="0"/>
                        </a:rPr>
                        <a:t>4,019</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1B5"/>
                    </a:solidFill>
                  </a:tcPr>
                </a:tc>
                <a:tc>
                  <a:txBody>
                    <a:bodyPr/>
                    <a:lstStyle/>
                    <a:p>
                      <a:pPr algn="ctr" fontAlgn="b"/>
                      <a:r>
                        <a:rPr lang="en-US" sz="1400" b="1" i="0" u="none" strike="noStrike" dirty="0">
                          <a:solidFill>
                            <a:srgbClr val="FF0000"/>
                          </a:solidFill>
                          <a:effectLst/>
                          <a:latin typeface="Calibri" panose="020F0502020204030204" pitchFamily="34" charset="0"/>
                          <a:cs typeface="Calibri" panose="020F0502020204030204" pitchFamily="34" charset="0"/>
                        </a:rPr>
                        <a:t>1,796</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1B5"/>
                    </a:solidFill>
                  </a:tcPr>
                </a:tc>
                <a:tc>
                  <a:txBody>
                    <a:bodyPr/>
                    <a:lstStyle/>
                    <a:p>
                      <a:pPr algn="ctr" fontAlgn="b"/>
                      <a:r>
                        <a:rPr lang="en-US" sz="1400" b="1" i="0" u="none" strike="noStrike" dirty="0">
                          <a:solidFill>
                            <a:srgbClr val="FF0000"/>
                          </a:solidFill>
                          <a:effectLst/>
                          <a:latin typeface="Calibri" panose="020F0502020204030204" pitchFamily="34" charset="0"/>
                          <a:cs typeface="Calibri" panose="020F0502020204030204" pitchFamily="34" charset="0"/>
                        </a:rPr>
                        <a:t>2,677</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1B5"/>
                    </a:solidFill>
                  </a:tcPr>
                </a:tc>
                <a:tc>
                  <a:txBody>
                    <a:bodyPr/>
                    <a:lstStyle/>
                    <a:p>
                      <a:pPr algn="ctr" fontAlgn="b"/>
                      <a:r>
                        <a:rPr lang="en-US" sz="1400" b="1" i="0" u="none" strike="noStrike" dirty="0">
                          <a:solidFill>
                            <a:srgbClr val="FF0000"/>
                          </a:solidFill>
                          <a:effectLst/>
                          <a:latin typeface="Calibri" panose="020F0502020204030204" pitchFamily="34" charset="0"/>
                          <a:cs typeface="Calibri" panose="020F0502020204030204" pitchFamily="34" charset="0"/>
                        </a:rPr>
                        <a:t>8,114</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1B5"/>
                    </a:solidFill>
                  </a:tcPr>
                </a:tc>
                <a:extLst>
                  <a:ext uri="{0D108BD9-81ED-4DB2-BD59-A6C34878D82A}">
                    <a16:rowId xmlns:a16="http://schemas.microsoft.com/office/drawing/2014/main" val="10006"/>
                  </a:ext>
                </a:extLst>
              </a:tr>
            </a:tbl>
          </a:graphicData>
        </a:graphic>
      </p:graphicFrame>
      <p:sp>
        <p:nvSpPr>
          <p:cNvPr id="11" name="Title 10">
            <a:extLst>
              <a:ext uri="{FF2B5EF4-FFF2-40B4-BE49-F238E27FC236}">
                <a16:creationId xmlns:a16="http://schemas.microsoft.com/office/drawing/2014/main" id="{16A1129F-9771-4F80-A3DA-9AB1D11E7A51}"/>
              </a:ext>
            </a:extLst>
          </p:cNvPr>
          <p:cNvSpPr>
            <a:spLocks noGrp="1"/>
          </p:cNvSpPr>
          <p:nvPr>
            <p:ph type="title" idx="4294967295"/>
          </p:nvPr>
        </p:nvSpPr>
        <p:spPr>
          <a:xfrm>
            <a:off x="663575" y="84138"/>
            <a:ext cx="11528425" cy="600075"/>
          </a:xfrm>
        </p:spPr>
        <p:txBody>
          <a:bodyPr>
            <a:normAutofit/>
          </a:bodyPr>
          <a:lstStyle/>
          <a:p>
            <a:r>
              <a:rPr lang="en-US" sz="3200" b="1" dirty="0">
                <a:solidFill>
                  <a:srgbClr val="007934"/>
                </a:solidFill>
                <a:latin typeface="Times New Roman" panose="02020603050405020304" pitchFamily="18" charset="0"/>
                <a:cs typeface="Times New Roman" panose="02020603050405020304" pitchFamily="18" charset="0"/>
              </a:rPr>
              <a:t>CHP’s High Efficiency Saves CO</a:t>
            </a:r>
            <a:r>
              <a:rPr lang="en-US" sz="3200" b="1" baseline="-25000" dirty="0">
                <a:solidFill>
                  <a:srgbClr val="007934"/>
                </a:solidFill>
                <a:latin typeface="Times New Roman" panose="02020603050405020304" pitchFamily="18" charset="0"/>
                <a:cs typeface="Times New Roman" panose="02020603050405020304" pitchFamily="18" charset="0"/>
              </a:rPr>
              <a:t>2</a:t>
            </a:r>
            <a:r>
              <a:rPr lang="en-US" sz="3200" b="1" dirty="0">
                <a:solidFill>
                  <a:srgbClr val="007934"/>
                </a:solidFill>
                <a:latin typeface="Times New Roman" panose="02020603050405020304" pitchFamily="18" charset="0"/>
                <a:cs typeface="Times New Roman" panose="02020603050405020304" pitchFamily="18" charset="0"/>
              </a:rPr>
              <a:t> Emissions Today</a:t>
            </a:r>
          </a:p>
        </p:txBody>
      </p:sp>
    </p:spTree>
    <p:extLst>
      <p:ext uri="{BB962C8B-B14F-4D97-AF65-F5344CB8AC3E}">
        <p14:creationId xmlns:p14="http://schemas.microsoft.com/office/powerpoint/2010/main" val="382017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6C37-E1CF-866A-8247-189F6A46C9B5}"/>
              </a:ext>
            </a:extLst>
          </p:cNvPr>
          <p:cNvSpPr>
            <a:spLocks noGrp="1"/>
          </p:cNvSpPr>
          <p:nvPr>
            <p:ph type="title"/>
          </p:nvPr>
        </p:nvSpPr>
        <p:spPr>
          <a:xfrm>
            <a:off x="228600" y="152400"/>
            <a:ext cx="11582400" cy="884238"/>
          </a:xfrm>
        </p:spPr>
        <p:txBody>
          <a:bodyPr>
            <a:noAutofit/>
          </a:bodyPr>
          <a:lstStyle/>
          <a:p>
            <a:r>
              <a:rPr lang="en-US" sz="3600" dirty="0">
                <a:solidFill>
                  <a:srgbClr val="006600"/>
                </a:solidFill>
                <a:latin typeface="Roboto" panose="02000000000000000000" pitchFamily="2" charset="0"/>
                <a:ea typeface="Roboto" panose="02000000000000000000" pitchFamily="2" charset="0"/>
                <a:cs typeface="Calibri" panose="020F0502020204030204" pitchFamily="34" charset="0"/>
              </a:rPr>
              <a:t>Decarbonization / Energy Markets / Grid Reliability </a:t>
            </a:r>
            <a:endParaRPr lang="en-US" sz="3600" dirty="0"/>
          </a:p>
        </p:txBody>
      </p:sp>
      <p:sp>
        <p:nvSpPr>
          <p:cNvPr id="3" name="Content Placeholder 2">
            <a:extLst>
              <a:ext uri="{FF2B5EF4-FFF2-40B4-BE49-F238E27FC236}">
                <a16:creationId xmlns:a16="http://schemas.microsoft.com/office/drawing/2014/main" id="{3450F7A6-92A9-7FB8-722E-2F01F6DF0F09}"/>
              </a:ext>
            </a:extLst>
          </p:cNvPr>
          <p:cNvSpPr>
            <a:spLocks noGrp="1"/>
          </p:cNvSpPr>
          <p:nvPr>
            <p:ph idx="1"/>
          </p:nvPr>
        </p:nvSpPr>
        <p:spPr>
          <a:xfrm>
            <a:off x="762000" y="1219200"/>
            <a:ext cx="10439400" cy="4724400"/>
          </a:xfrm>
        </p:spPr>
        <p:txBody>
          <a:bodyPr>
            <a:noAutofit/>
          </a:bodyPr>
          <a:lstStyle/>
          <a:p>
            <a:pPr>
              <a:spcBef>
                <a:spcPts val="0"/>
              </a:spcBef>
              <a:spcAft>
                <a:spcPts val="600"/>
              </a:spcAft>
            </a:pPr>
            <a:r>
              <a:rPr lang="en-US" sz="2400" b="0" dirty="0">
                <a:solidFill>
                  <a:srgbClr val="000000"/>
                </a:solidFill>
                <a:latin typeface="Calibri" panose="020F0502020204030204" pitchFamily="34" charset="0"/>
                <a:cs typeface="Calibri" panose="020F0502020204030204" pitchFamily="34" charset="0"/>
              </a:rPr>
              <a:t>According to the New York ISO short term reliability margin are “thinning” to 2026. </a:t>
            </a:r>
            <a:endParaRPr lang="en-US" sz="2400" b="0" baseline="30000" dirty="0">
              <a:latin typeface="Calibri" panose="020F0502020204030204" pitchFamily="34" charset="0"/>
              <a:cs typeface="Calibri" panose="020F0502020204030204" pitchFamily="34" charset="0"/>
            </a:endParaRPr>
          </a:p>
          <a:p>
            <a:pPr lvl="2">
              <a:spcBef>
                <a:spcPts val="0"/>
              </a:spcBef>
              <a:spcAft>
                <a:spcPts val="600"/>
              </a:spcAft>
            </a:pPr>
            <a:r>
              <a:rPr lang="en-US" b="0" dirty="0">
                <a:latin typeface="Calibri" panose="020F0502020204030204" pitchFamily="34" charset="0"/>
                <a:cs typeface="Calibri" panose="020F0502020204030204" pitchFamily="34" charset="0"/>
              </a:rPr>
              <a:t> NYC reliability margin narrows to 50 MW in 2025</a:t>
            </a:r>
          </a:p>
          <a:p>
            <a:pPr lvl="2">
              <a:spcBef>
                <a:spcPts val="0"/>
              </a:spcBef>
              <a:spcAft>
                <a:spcPts val="600"/>
              </a:spcAft>
            </a:pPr>
            <a:r>
              <a:rPr lang="en-US" i="1" dirty="0">
                <a:latin typeface="Calibri" panose="020F0502020204030204" pitchFamily="34" charset="0"/>
                <a:cs typeface="Calibri" panose="020F0502020204030204" pitchFamily="34" charset="0"/>
              </a:rPr>
              <a:t>“Even the slightest deviations from expected conditions, load forecasts, or project delays could trigger future reliability needs” - NYISO</a:t>
            </a:r>
            <a:endParaRPr lang="en-US" dirty="0">
              <a:latin typeface="Calibri" panose="020F0502020204030204" pitchFamily="34" charset="0"/>
              <a:cs typeface="Calibri" panose="020F0502020204030204" pitchFamily="34" charset="0"/>
            </a:endParaRPr>
          </a:p>
          <a:p>
            <a:pPr>
              <a:spcBef>
                <a:spcPts val="1200"/>
              </a:spcBef>
              <a:spcAft>
                <a:spcPts val="600"/>
              </a:spcAft>
            </a:pPr>
            <a:r>
              <a:rPr lang="en-US" sz="2400" b="0" dirty="0">
                <a:latin typeface="Calibri" panose="020F0502020204030204" pitchFamily="34" charset="0"/>
                <a:cs typeface="Calibri" panose="020F0502020204030204" pitchFamily="34" charset="0"/>
              </a:rPr>
              <a:t>CHP is fuel flexible - CHP currently uses renewable fuels, low carbon waste fuels, and hydrogen where available, and will be ready to use higher levels of biogas, renewable natural gas (RNG) and hydrogen in the future</a:t>
            </a:r>
          </a:p>
          <a:p>
            <a:pPr>
              <a:spcBef>
                <a:spcPts val="1200"/>
              </a:spcBef>
              <a:spcAft>
                <a:spcPts val="600"/>
              </a:spcAft>
            </a:pPr>
            <a:r>
              <a:rPr lang="en-US" sz="2400" b="0" dirty="0">
                <a:latin typeface="Calibri" panose="020F0502020204030204" pitchFamily="34" charset="0"/>
                <a:cs typeface="Calibri" panose="020F0502020204030204" pitchFamily="34" charset="0"/>
              </a:rPr>
              <a:t>CHP’s high efficiency can extend the supply of renewable, low carbon and hydrogen fuels and provide dispatchable net-zero generation and regulation support to maintain the long-run resource adequacy of a highly renewable grid</a:t>
            </a:r>
          </a:p>
          <a:p>
            <a:pPr>
              <a:spcBef>
                <a:spcPts val="1200"/>
              </a:spcBef>
              <a:spcAft>
                <a:spcPts val="600"/>
              </a:spcAft>
            </a:pPr>
            <a:endParaRPr lang="en-US" sz="2400" b="0" dirty="0">
              <a:latin typeface="Calibri" panose="020F0502020204030204" pitchFamily="34" charset="0"/>
              <a:cs typeface="Calibri" panose="020F0502020204030204" pitchFamily="34" charset="0"/>
            </a:endParaRPr>
          </a:p>
          <a:p>
            <a:pPr>
              <a:spcBef>
                <a:spcPts val="0"/>
              </a:spcBef>
              <a:spcAft>
                <a:spcPts val="600"/>
              </a:spcAft>
            </a:pPr>
            <a:endParaRPr lang="en-US" sz="2400" b="0" dirty="0">
              <a:latin typeface="Calibri" panose="020F0502020204030204" pitchFamily="34" charset="0"/>
              <a:cs typeface="Calibri" panose="020F0502020204030204" pitchFamily="34" charset="0"/>
            </a:endParaRPr>
          </a:p>
          <a:p>
            <a:pPr>
              <a:spcBef>
                <a:spcPts val="0"/>
              </a:spcBef>
              <a:spcAft>
                <a:spcPts val="600"/>
              </a:spcAft>
            </a:pPr>
            <a:endParaRPr lang="en-US"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39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299FC9-D6E7-9D43-875E-7F23B65E6F8A}"/>
              </a:ext>
            </a:extLst>
          </p:cNvPr>
          <p:cNvSpPr>
            <a:spLocks noGrp="1"/>
          </p:cNvSpPr>
          <p:nvPr>
            <p:ph idx="1"/>
          </p:nvPr>
        </p:nvSpPr>
        <p:spPr>
          <a:xfrm>
            <a:off x="1219200" y="1295401"/>
            <a:ext cx="10134600" cy="4830763"/>
          </a:xfrm>
        </p:spPr>
        <p:txBody>
          <a:bodyPr>
            <a:normAutofit lnSpcReduction="10000"/>
          </a:bodyPr>
          <a:lstStyle/>
          <a:p>
            <a:r>
              <a:rPr lang="en-US" b="0" dirty="0"/>
              <a:t>Inflation Reduction Act increased the ITC for CHP	</a:t>
            </a:r>
          </a:p>
          <a:p>
            <a:pPr lvl="1"/>
            <a:r>
              <a:rPr lang="en-US" b="0" dirty="0"/>
              <a:t>CHP is eligible for a ‘bonus rate’ 30% Investment Tax Credit (ITC)</a:t>
            </a:r>
          </a:p>
          <a:p>
            <a:pPr lvl="2"/>
            <a:r>
              <a:rPr lang="en-US" b="0" dirty="0"/>
              <a:t>Taxpayers receive the bonus rate for meeting the prevailing wage and apprentice requirements.  Projects under 1 MW are exempted from these requirements. </a:t>
            </a:r>
          </a:p>
          <a:p>
            <a:pPr lvl="1"/>
            <a:r>
              <a:rPr lang="en-US" b="0" dirty="0"/>
              <a:t>Applicability to Government and Non-Profit entities</a:t>
            </a:r>
          </a:p>
          <a:p>
            <a:pPr lvl="2"/>
            <a:r>
              <a:rPr lang="en-US" b="0" dirty="0"/>
              <a:t>Organizations exempt from tax under subtitle A of the Internal Revenue Code including hospitals and universities are “applicable entities” for direct payments. </a:t>
            </a:r>
          </a:p>
          <a:p>
            <a:r>
              <a:rPr lang="en-US" b="0" dirty="0"/>
              <a:t>Plus 10% Points: Domestic Content Bonus</a:t>
            </a:r>
          </a:p>
          <a:p>
            <a:pPr lvl="2"/>
            <a:r>
              <a:rPr lang="en-US" b="0" dirty="0"/>
              <a:t>To meet the domestic content requirement the facility must use 100% domestic iron and steel and a specified percentage of domestic manufactured products.</a:t>
            </a:r>
          </a:p>
          <a:p>
            <a:r>
              <a:rPr lang="en-US" b="0" dirty="0"/>
              <a:t>Deadline for the Sec. 48 ITC to January 1, 2025.</a:t>
            </a:r>
          </a:p>
          <a:p>
            <a:pPr lvl="2"/>
            <a:endParaRPr lang="en-US" b="0" dirty="0"/>
          </a:p>
        </p:txBody>
      </p:sp>
      <p:sp>
        <p:nvSpPr>
          <p:cNvPr id="2" name="Title 1">
            <a:extLst>
              <a:ext uri="{FF2B5EF4-FFF2-40B4-BE49-F238E27FC236}">
                <a16:creationId xmlns:a16="http://schemas.microsoft.com/office/drawing/2014/main" id="{E1219D01-6E0D-4FE8-1C60-E1D191C97AA8}"/>
              </a:ext>
            </a:extLst>
          </p:cNvPr>
          <p:cNvSpPr txBox="1">
            <a:spLocks/>
          </p:cNvSpPr>
          <p:nvPr/>
        </p:nvSpPr>
        <p:spPr>
          <a:xfrm>
            <a:off x="1981200" y="0"/>
            <a:ext cx="5410200" cy="1143000"/>
          </a:xfrm>
          <a:prstGeom prst="rect">
            <a:avLst/>
          </a:prstGeom>
          <a:effectLst>
            <a:innerShdw blurRad="63500" dist="50800" dir="27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r>
              <a:rPr lang="en-US" sz="4000"/>
              <a:t>IRA Tax Credits</a:t>
            </a:r>
            <a:endParaRPr lang="en-US" sz="4000" dirty="0"/>
          </a:p>
        </p:txBody>
      </p:sp>
      <p:pic>
        <p:nvPicPr>
          <p:cNvPr id="6" name="Picture 5">
            <a:extLst>
              <a:ext uri="{FF2B5EF4-FFF2-40B4-BE49-F238E27FC236}">
                <a16:creationId xmlns:a16="http://schemas.microsoft.com/office/drawing/2014/main" id="{DB8E73A9-BF3A-B1C9-7827-A3A717C750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246082"/>
            <a:ext cx="2114550" cy="862282"/>
          </a:xfrm>
          <a:prstGeom prst="rect">
            <a:avLst/>
          </a:prstGeom>
        </p:spPr>
      </p:pic>
    </p:spTree>
    <p:extLst>
      <p:ext uri="{BB962C8B-B14F-4D97-AF65-F5344CB8AC3E}">
        <p14:creationId xmlns:p14="http://schemas.microsoft.com/office/powerpoint/2010/main" val="4055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704538" y="1480900"/>
            <a:ext cx="8297411" cy="1885811"/>
          </a:xfrm>
          <a:prstGeom prst="rect">
            <a:avLst/>
          </a:prstGeom>
          <a:noFill/>
        </p:spPr>
        <p:txBody>
          <a:bodyPr anchor="ctr">
            <a:normAutofit/>
          </a:bodyPr>
          <a:lstStyle/>
          <a:p>
            <a:pPr marL="0" indent="0">
              <a:spcBef>
                <a:spcPts val="0"/>
              </a:spcBef>
              <a:buNone/>
            </a:pPr>
            <a:r>
              <a:rPr lang="en-US" sz="4400" b="1" dirty="0">
                <a:solidFill>
                  <a:schemeClr val="bg1"/>
                </a:solidFill>
                <a:latin typeface="Helvetica Condensed"/>
              </a:rPr>
              <a:t>Combined Heat &amp; Power – Feasibility Study Introduction</a:t>
            </a:r>
            <a:endParaRPr lang="en-US" sz="4400" b="1" i="1" baseline="30000" dirty="0">
              <a:solidFill>
                <a:schemeClr val="bg1"/>
              </a:solidFill>
              <a:latin typeface="Helvetica Condensed"/>
            </a:endParaRPr>
          </a:p>
        </p:txBody>
      </p:sp>
      <p:sp>
        <p:nvSpPr>
          <p:cNvPr id="3" name="TextBox 2"/>
          <p:cNvSpPr txBox="1"/>
          <p:nvPr/>
        </p:nvSpPr>
        <p:spPr>
          <a:xfrm>
            <a:off x="704538" y="3274111"/>
            <a:ext cx="884978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5E6167"/>
                </a:solidFill>
                <a:effectLst/>
                <a:uLnTx/>
                <a:uFillTx/>
                <a:latin typeface="Helvetica Condensed"/>
                <a:ea typeface="+mn-ea"/>
                <a:cs typeface="+mn-cs"/>
              </a:rPr>
              <a:t>Clean Energy and Efficiency Opportunities for Residential, Commercial, Industrial, Multifamily, and Institutional Buildings</a:t>
            </a:r>
          </a:p>
        </p:txBody>
      </p:sp>
    </p:spTree>
    <p:extLst>
      <p:ext uri="{BB962C8B-B14F-4D97-AF65-F5344CB8AC3E}">
        <p14:creationId xmlns:p14="http://schemas.microsoft.com/office/powerpoint/2010/main" val="2796144552"/>
      </p:ext>
    </p:extLst>
  </p:cSld>
  <p:clrMapOvr>
    <a:masterClrMapping/>
  </p:clrMapOvr>
  <p:transition advClick="0" advTm="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8C92E17E-FB84-48F3-B89B-A91E34D2851C}"/>
              </a:ext>
            </a:extLst>
          </p:cNvPr>
          <p:cNvSpPr txBox="1">
            <a:spLocks/>
          </p:cNvSpPr>
          <p:nvPr/>
        </p:nvSpPr>
        <p:spPr>
          <a:xfrm>
            <a:off x="0" y="379119"/>
            <a:ext cx="9677400" cy="914400"/>
          </a:xfrm>
          <a:prstGeom prst="rect">
            <a:avLst/>
          </a:prstGeom>
          <a:noFill/>
        </p:spPr>
        <p:txBody>
          <a:bodyPr anchor="ctr">
            <a:no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marL="457200" marR="0" lvl="0" indent="0" algn="l" defTabSz="914400" rtl="0" eaLnBrk="1" fontAlgn="auto" latinLnBrk="0" hangingPunct="1">
              <a:lnSpc>
                <a:spcPct val="90000"/>
              </a:lnSpc>
              <a:spcBef>
                <a:spcPct val="0"/>
              </a:spcBef>
              <a:spcAft>
                <a:spcPts val="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Helvetica Condensed"/>
                <a:ea typeface="+mj-ea"/>
                <a:cs typeface="+mj-cs"/>
              </a:rPr>
              <a:t>Combined Heat &amp; Power - Fuel Cells Program</a:t>
            </a:r>
          </a:p>
        </p:txBody>
      </p:sp>
      <p:sp>
        <p:nvSpPr>
          <p:cNvPr id="22" name="TextBox 21">
            <a:extLst>
              <a:ext uri="{FF2B5EF4-FFF2-40B4-BE49-F238E27FC236}">
                <a16:creationId xmlns:a16="http://schemas.microsoft.com/office/drawing/2014/main" id="{999346F5-BF4B-406A-9CCA-54D7760CB79D}"/>
              </a:ext>
            </a:extLst>
          </p:cNvPr>
          <p:cNvSpPr txBox="1"/>
          <p:nvPr/>
        </p:nvSpPr>
        <p:spPr>
          <a:xfrm>
            <a:off x="837815" y="1428861"/>
            <a:ext cx="1376747" cy="37109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all" spc="0" normalizeH="0" baseline="0" noProof="0">
                <a:ln>
                  <a:noFill/>
                </a:ln>
                <a:solidFill>
                  <a:srgbClr val="5E97AF"/>
                </a:solidFill>
                <a:effectLst/>
                <a:uLnTx/>
                <a:uFillTx/>
                <a:latin typeface="Helvetica Condensed"/>
                <a:ea typeface="Arial Unicode MS" panose="020B0604020202020204" pitchFamily="34" charset="-128"/>
                <a:cs typeface="Arial Unicode MS" panose="020B0604020202020204" pitchFamily="34" charset="-128"/>
                <a:sym typeface="Lato Bold" charset="0"/>
              </a:rPr>
              <a:t>WHO</a:t>
            </a:r>
            <a:endParaRPr kumimoji="0" lang="en-US" sz="1800" b="0" i="0" u="none" strike="noStrike" kern="1200" cap="none" spc="0" normalizeH="0" baseline="0" noProof="0">
              <a:ln>
                <a:noFill/>
              </a:ln>
              <a:solidFill>
                <a:prstClr val="black"/>
              </a:solidFill>
              <a:effectLst/>
              <a:uLnTx/>
              <a:uFillTx/>
              <a:latin typeface="Helvetica Condensed"/>
              <a:ea typeface="ＭＳ Ｐゴシック" charset="0"/>
              <a:cs typeface="+mn-cs"/>
            </a:endParaRPr>
          </a:p>
        </p:txBody>
      </p:sp>
      <p:sp>
        <p:nvSpPr>
          <p:cNvPr id="23" name="TextBox 22">
            <a:extLst>
              <a:ext uri="{FF2B5EF4-FFF2-40B4-BE49-F238E27FC236}">
                <a16:creationId xmlns:a16="http://schemas.microsoft.com/office/drawing/2014/main" id="{71D86940-C9B6-4992-96E9-E1B69243782C}"/>
              </a:ext>
            </a:extLst>
          </p:cNvPr>
          <p:cNvSpPr txBox="1"/>
          <p:nvPr/>
        </p:nvSpPr>
        <p:spPr>
          <a:xfrm>
            <a:off x="837815" y="3199162"/>
            <a:ext cx="2676525" cy="369332"/>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all" spc="0" normalizeH="0" baseline="0" noProof="0">
                <a:ln>
                  <a:noFill/>
                </a:ln>
                <a:solidFill>
                  <a:srgbClr val="5E97AF"/>
                </a:solidFill>
                <a:effectLst/>
                <a:uLnTx/>
                <a:uFillTx/>
                <a:latin typeface="Helvetica Condensed"/>
                <a:ea typeface="Arial Unicode MS" panose="020B0604020202020204" pitchFamily="34" charset="-128"/>
              </a:rPr>
              <a:t>SIZE TO QUALIFY</a:t>
            </a:r>
          </a:p>
        </p:txBody>
      </p:sp>
      <p:sp>
        <p:nvSpPr>
          <p:cNvPr id="24" name="TextBox 23">
            <a:extLst>
              <a:ext uri="{FF2B5EF4-FFF2-40B4-BE49-F238E27FC236}">
                <a16:creationId xmlns:a16="http://schemas.microsoft.com/office/drawing/2014/main" id="{351BC28C-9D13-4B36-81B8-5A9DDFC83F57}"/>
              </a:ext>
            </a:extLst>
          </p:cNvPr>
          <p:cNvSpPr txBox="1"/>
          <p:nvPr/>
        </p:nvSpPr>
        <p:spPr>
          <a:xfrm>
            <a:off x="837815" y="4074927"/>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all" spc="0" normalizeH="0" baseline="0" noProof="0">
                <a:ln>
                  <a:noFill/>
                </a:ln>
                <a:solidFill>
                  <a:srgbClr val="5E97AF"/>
                </a:solidFill>
                <a:effectLst/>
                <a:uLnTx/>
                <a:uFillTx/>
                <a:latin typeface="Helvetica Condensed"/>
                <a:ea typeface="Arial Unicode MS" panose="020B0604020202020204" pitchFamily="34" charset="-128"/>
              </a:rPr>
              <a:t>ABOUT</a:t>
            </a:r>
          </a:p>
        </p:txBody>
      </p:sp>
      <p:sp>
        <p:nvSpPr>
          <p:cNvPr id="26" name="TextBox 25">
            <a:extLst>
              <a:ext uri="{FF2B5EF4-FFF2-40B4-BE49-F238E27FC236}">
                <a16:creationId xmlns:a16="http://schemas.microsoft.com/office/drawing/2014/main" id="{EA143264-B595-496E-91DE-7C193F40FE95}"/>
              </a:ext>
            </a:extLst>
          </p:cNvPr>
          <p:cNvSpPr txBox="1"/>
          <p:nvPr/>
        </p:nvSpPr>
        <p:spPr>
          <a:xfrm>
            <a:off x="3361792" y="3206435"/>
            <a:ext cx="8582556" cy="646331"/>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marL="0" marR="0" lvl="1" indent="0" algn="l" defTabSz="622300" rtl="0" eaLnBrk="0" fontAlgn="base" latinLnBrk="0" hangingPunct="0">
              <a:lnSpc>
                <a:spcPct val="100000"/>
              </a:lnSpc>
              <a:spcBef>
                <a:spcPct val="0"/>
              </a:spcBef>
              <a:spcAft>
                <a:spcPts val="200"/>
              </a:spcAft>
              <a:buClrTx/>
              <a:buSzTx/>
              <a:buFontTx/>
              <a:buNone/>
              <a:tabLst/>
              <a:defRPr/>
            </a:pPr>
            <a:r>
              <a:rPr kumimoji="0" lang="en-US" sz="1800" b="0" i="0" u="none" strike="noStrike" kern="1200" cap="none" spc="0" normalizeH="0" baseline="0" noProof="0">
                <a:ln>
                  <a:noFill/>
                </a:ln>
                <a:solidFill>
                  <a:srgbClr val="5E6167"/>
                </a:solidFill>
                <a:effectLst/>
                <a:uLnTx/>
                <a:uFillTx/>
                <a:latin typeface="Helvetica Condensed"/>
                <a:ea typeface="+mn-ea"/>
                <a:cs typeface="+mn-cs"/>
                <a:sym typeface="Lato Bold" charset="0"/>
              </a:rPr>
              <a:t>N/A - Projects must run 5,000 full load equivalent hours per year (3,500 for critical facilities)</a:t>
            </a:r>
          </a:p>
        </p:txBody>
      </p:sp>
      <p:sp>
        <p:nvSpPr>
          <p:cNvPr id="30" name="TextBox 29">
            <a:extLst>
              <a:ext uri="{FF2B5EF4-FFF2-40B4-BE49-F238E27FC236}">
                <a16:creationId xmlns:a16="http://schemas.microsoft.com/office/drawing/2014/main" id="{5EAAB2A6-AF18-4C8A-86AE-B233D90D4F65}"/>
              </a:ext>
            </a:extLst>
          </p:cNvPr>
          <p:cNvSpPr txBox="1"/>
          <p:nvPr/>
        </p:nvSpPr>
        <p:spPr>
          <a:xfrm>
            <a:off x="3361792" y="1427106"/>
            <a:ext cx="8582557" cy="1251625"/>
          </a:xfrm>
          <a:prstGeom prst="rect">
            <a:avLst/>
          </a:prstGeom>
          <a:noFill/>
        </p:spPr>
        <p:txBody>
          <a:bodyPr wrap="square" rtlCol="0">
            <a:spAutoFit/>
          </a:bodyPr>
          <a:lstStyle/>
          <a:p>
            <a:pPr marL="0" marR="0" lvl="1" indent="0" algn="l" defTabSz="622300" rtl="0" eaLnBrk="0" fontAlgn="base" latinLnBrk="0" hangingPunct="0">
              <a:lnSpc>
                <a:spcPct val="100000"/>
              </a:lnSpc>
              <a:spcBef>
                <a:spcPct val="0"/>
              </a:spcBef>
              <a:spcAft>
                <a:spcPts val="200"/>
              </a:spcAft>
              <a:buClrTx/>
              <a:buSzTx/>
              <a:buFontTx/>
              <a:buNone/>
              <a:tabLst/>
              <a:defRPr/>
            </a:pPr>
            <a:r>
              <a:rPr kumimoji="0" lang="en-US" sz="1800" b="0" i="0" u="none" strike="noStrike" kern="1200" cap="none" spc="0" normalizeH="0" baseline="0" noProof="0">
                <a:ln>
                  <a:noFill/>
                </a:ln>
                <a:solidFill>
                  <a:srgbClr val="5E6167"/>
                </a:solidFill>
                <a:effectLst/>
                <a:uLnTx/>
                <a:uFillTx/>
                <a:latin typeface="Helvetica Condensed"/>
                <a:ea typeface="ＭＳ Ｐゴシック" charset="0"/>
                <a:cs typeface="+mn-cs"/>
              </a:rPr>
              <a:t>Existing and new construction commercial, industrial, and large multifamily properties with a commercial account</a:t>
            </a:r>
          </a:p>
          <a:p>
            <a:pPr marL="0" marR="0" lvl="1" indent="0" algn="l" defTabSz="622300" rtl="0" eaLnBrk="0" fontAlgn="base" latinLnBrk="0" hangingPunct="0">
              <a:lnSpc>
                <a:spcPct val="100000"/>
              </a:lnSpc>
              <a:spcBef>
                <a:spcPct val="0"/>
              </a:spcBef>
              <a:spcAft>
                <a:spcPts val="200"/>
              </a:spcAft>
              <a:buClrTx/>
              <a:buSzTx/>
              <a:buFontTx/>
              <a:buNone/>
              <a:tabLst/>
              <a:defRPr/>
            </a:pPr>
            <a:endParaRPr kumimoji="0" lang="en-US" sz="1800" b="0" i="0" u="none" strike="noStrike" kern="1200" cap="none" spc="0" normalizeH="0" baseline="0" noProof="0">
              <a:ln>
                <a:noFill/>
              </a:ln>
              <a:solidFill>
                <a:srgbClr val="5E6167"/>
              </a:solidFill>
              <a:effectLst/>
              <a:uLnTx/>
              <a:uFillTx/>
              <a:latin typeface="Helvetica Condensed"/>
              <a:ea typeface="ＭＳ Ｐゴシック" charset="0"/>
              <a:cs typeface="+mn-cs"/>
            </a:endParaRPr>
          </a:p>
          <a:p>
            <a:pPr marL="0" marR="0" lvl="1" indent="0" algn="l" defTabSz="622300" rtl="0" eaLnBrk="0" fontAlgn="base" latinLnBrk="0" hangingPunct="0">
              <a:lnSpc>
                <a:spcPct val="100000"/>
              </a:lnSpc>
              <a:spcBef>
                <a:spcPct val="0"/>
              </a:spcBef>
              <a:spcAft>
                <a:spcPts val="200"/>
              </a:spcAft>
              <a:buClrTx/>
              <a:buSzTx/>
              <a:buFontTx/>
              <a:buNone/>
              <a:tabLst/>
              <a:defRPr/>
            </a:pPr>
            <a:r>
              <a:rPr kumimoji="0" lang="en-US" sz="1800" b="0" i="0" u="none" strike="noStrike" kern="1200" cap="none" spc="0" normalizeH="0" baseline="0" noProof="0">
                <a:ln>
                  <a:noFill/>
                </a:ln>
                <a:solidFill>
                  <a:srgbClr val="5E6167"/>
                </a:solidFill>
                <a:effectLst/>
                <a:uLnTx/>
                <a:uFillTx/>
                <a:latin typeface="Helvetica Condensed"/>
                <a:ea typeface="ＭＳ Ｐゴシック" charset="0"/>
                <a:cs typeface="+mn-cs"/>
              </a:rPr>
              <a:t>Best suited for facilities that have year-round coincident power and thermal loads</a:t>
            </a:r>
          </a:p>
        </p:txBody>
      </p:sp>
      <p:sp>
        <p:nvSpPr>
          <p:cNvPr id="15" name="TextBox 14">
            <a:extLst>
              <a:ext uri="{FF2B5EF4-FFF2-40B4-BE49-F238E27FC236}">
                <a16:creationId xmlns:a16="http://schemas.microsoft.com/office/drawing/2014/main" id="{495FF3A1-737C-4271-97EF-23832483E272}"/>
              </a:ext>
            </a:extLst>
          </p:cNvPr>
          <p:cNvSpPr txBox="1"/>
          <p:nvPr/>
        </p:nvSpPr>
        <p:spPr>
          <a:xfrm>
            <a:off x="466667" y="1017369"/>
            <a:ext cx="369244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77C19A"/>
                </a:solidFill>
                <a:effectLst/>
                <a:uLnTx/>
                <a:uFillTx/>
                <a:latin typeface="Calibri" panose="020F0502020204030204" pitchFamily="34" charset="0"/>
                <a:ea typeface="ＭＳ Ｐゴシック" charset="0"/>
                <a:cs typeface="+mn-cs"/>
                <a:sym typeface="Lato Bold" charset="0"/>
              </a:rPr>
              <a:t>NJCleanEnergy.com/CHP</a:t>
            </a:r>
          </a:p>
        </p:txBody>
      </p:sp>
      <p:sp>
        <p:nvSpPr>
          <p:cNvPr id="14" name="TextBox 13">
            <a:extLst>
              <a:ext uri="{FF2B5EF4-FFF2-40B4-BE49-F238E27FC236}">
                <a16:creationId xmlns:a16="http://schemas.microsoft.com/office/drawing/2014/main" id="{AFAFEAD1-FF56-4E05-9934-DE40566B533A}"/>
              </a:ext>
            </a:extLst>
          </p:cNvPr>
          <p:cNvSpPr txBox="1"/>
          <p:nvPr/>
        </p:nvSpPr>
        <p:spPr>
          <a:xfrm>
            <a:off x="10039350" y="458361"/>
            <a:ext cx="2178271" cy="690676"/>
          </a:xfrm>
          <a:prstGeom prst="rect">
            <a:avLst/>
          </a:prstGeom>
          <a:solidFill>
            <a:schemeClr val="accent4"/>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defPPr>
              <a:defRPr lang="en-US"/>
            </a:defPPr>
            <a:lvl1pPr defTabSz="577850">
              <a:lnSpc>
                <a:spcPct val="90000"/>
              </a:lnSpc>
              <a:spcAft>
                <a:spcPct val="35000"/>
              </a:spcAft>
              <a:defRPr sz="1400" b="1" cap="all">
                <a:latin typeface="Helvetica Condensed"/>
              </a:defRPr>
            </a:lvl1pPr>
          </a:lstStyle>
          <a:p>
            <a:pPr marL="0" marR="0" lvl="0" indent="0" algn="l" defTabSz="577850" rtl="0" eaLnBrk="0" fontAlgn="base" latinLnBrk="0" hangingPunct="0">
              <a:lnSpc>
                <a:spcPct val="90000"/>
              </a:lnSpc>
              <a:spcBef>
                <a:spcPct val="0"/>
              </a:spcBef>
              <a:spcAft>
                <a:spcPct val="35000"/>
              </a:spcAft>
              <a:buClrTx/>
              <a:buSzTx/>
              <a:buFontTx/>
              <a:buNone/>
              <a:tabLst/>
              <a:defRPr/>
            </a:pPr>
            <a:r>
              <a:rPr kumimoji="0" lang="en-US" sz="1400" b="1" i="0" u="none" strike="noStrike" kern="1200" cap="all" spc="0" normalizeH="0" baseline="0" noProof="0">
                <a:ln>
                  <a:noFill/>
                </a:ln>
                <a:solidFill>
                  <a:prstClr val="white"/>
                </a:solidFill>
                <a:effectLst/>
                <a:uLnTx/>
                <a:uFillTx/>
                <a:latin typeface="Helvetica Condensed"/>
                <a:ea typeface="+mn-ea"/>
                <a:cs typeface="+mn-cs"/>
              </a:rPr>
              <a:t>Distributed energy</a:t>
            </a:r>
          </a:p>
        </p:txBody>
      </p:sp>
      <p:sp>
        <p:nvSpPr>
          <p:cNvPr id="2" name="Slide Number Placeholder 1">
            <a:extLst>
              <a:ext uri="{FF2B5EF4-FFF2-40B4-BE49-F238E27FC236}">
                <a16:creationId xmlns:a16="http://schemas.microsoft.com/office/drawing/2014/main" id="{E5453102-2185-75E4-4875-2CF908023A9A}"/>
              </a:ext>
            </a:extLst>
          </p:cNvPr>
          <p:cNvSpPr txBox="1">
            <a:spLocks/>
          </p:cNvSpPr>
          <p:nvPr/>
        </p:nvSpPr>
        <p:spPr>
          <a:xfrm>
            <a:off x="10039350" y="6315293"/>
            <a:ext cx="2057400" cy="365125"/>
          </a:xfrm>
          <a:prstGeom prst="rect">
            <a:avLst/>
          </a:prstGeom>
        </p:spPr>
        <p:txBody>
          <a:bodyPr/>
          <a:lstStyle>
            <a:defPPr>
              <a:defRPr lang="en-US"/>
            </a:defPPr>
            <a:lvl1pPr algn="r" rtl="0" eaLnBrk="0" fontAlgn="base" hangingPunct="0">
              <a:spcBef>
                <a:spcPct val="0"/>
              </a:spcBef>
              <a:spcAft>
                <a:spcPct val="0"/>
              </a:spcAft>
              <a:defRPr kern="1200">
                <a:solidFill>
                  <a:schemeClr val="tx1">
                    <a:lumMod val="65000"/>
                    <a:lumOff val="35000"/>
                  </a:schemeClr>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59C8B66E-3456-42F5-AD10-E71B5EA71641}" type="slidenum">
              <a:rPr kumimoji="0" lang="en-US" sz="1800" b="0" i="0" u="none" strike="noStrike" kern="1200" cap="none" spc="0" normalizeH="0" baseline="0" noProof="0" smtClean="0">
                <a:ln>
                  <a:noFill/>
                </a:ln>
                <a:solidFill>
                  <a:prstClr val="black">
                    <a:lumMod val="65000"/>
                    <a:lumOff val="35000"/>
                  </a:prstClr>
                </a:solidFill>
                <a:effectLst/>
                <a:uLnTx/>
                <a:uFillTx/>
                <a:latin typeface="Calibri" charset="0"/>
                <a:ea typeface="ＭＳ Ｐゴシック" charset="0"/>
              </a:rPr>
              <a:pPr marL="0" marR="0" lvl="0" indent="0" algn="ctr" defTabSz="914400" rtl="0" eaLnBrk="0" fontAlgn="base" latinLnBrk="0" hangingPunct="0">
                <a:lnSpc>
                  <a:spcPct val="100000"/>
                </a:lnSpc>
                <a:spcBef>
                  <a:spcPct val="0"/>
                </a:spcBef>
                <a:spcAft>
                  <a:spcPct val="0"/>
                </a:spcAft>
                <a:buClrTx/>
                <a:buSzTx/>
                <a:buFontTx/>
                <a:buNone/>
                <a:tabLst/>
                <a:defRPr/>
              </a:pPr>
              <a:t>16</a:t>
            </a:fld>
            <a:endPar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endParaRPr>
          </a:p>
        </p:txBody>
      </p:sp>
      <p:sp>
        <p:nvSpPr>
          <p:cNvPr id="4" name="Content Placeholder 1">
            <a:extLst>
              <a:ext uri="{FF2B5EF4-FFF2-40B4-BE49-F238E27FC236}">
                <a16:creationId xmlns:a16="http://schemas.microsoft.com/office/drawing/2014/main" id="{2A012AD7-C390-3D4B-3F47-E5E30194E173}"/>
              </a:ext>
            </a:extLst>
          </p:cNvPr>
          <p:cNvSpPr>
            <a:spLocks noGrp="1"/>
          </p:cNvSpPr>
          <p:nvPr>
            <p:ph idx="1"/>
          </p:nvPr>
        </p:nvSpPr>
        <p:spPr>
          <a:xfrm>
            <a:off x="3361792" y="4074927"/>
            <a:ext cx="7159752" cy="619759"/>
          </a:xfrm>
        </p:spPr>
        <p:txBody>
          <a:bodyPr/>
          <a:lstStyle/>
          <a:p>
            <a:pPr marL="0" indent="0">
              <a:buNone/>
            </a:pPr>
            <a:r>
              <a:rPr lang="en-US" sz="1800">
                <a:solidFill>
                  <a:srgbClr val="5E6167"/>
                </a:solidFill>
              </a:rPr>
              <a:t>Combined Heat and Power (CHP) systems allow for efficient on-site power generation with heat recovery, resulting in: </a:t>
            </a:r>
          </a:p>
          <a:p>
            <a:pPr marL="0" indent="0">
              <a:buNone/>
            </a:pPr>
            <a:endParaRPr lang="en-US" sz="1800">
              <a:solidFill>
                <a:srgbClr val="5E6167"/>
              </a:solidFill>
            </a:endParaRPr>
          </a:p>
        </p:txBody>
      </p:sp>
      <p:grpSp>
        <p:nvGrpSpPr>
          <p:cNvPr id="6" name="Group 5">
            <a:extLst>
              <a:ext uri="{FF2B5EF4-FFF2-40B4-BE49-F238E27FC236}">
                <a16:creationId xmlns:a16="http://schemas.microsoft.com/office/drawing/2014/main" id="{33CB1D0A-B25B-B4B2-5CD1-83BD6255E087}"/>
              </a:ext>
            </a:extLst>
          </p:cNvPr>
          <p:cNvGrpSpPr/>
          <p:nvPr/>
        </p:nvGrpSpPr>
        <p:grpSpPr>
          <a:xfrm>
            <a:off x="3641511" y="4865862"/>
            <a:ext cx="5821005" cy="1130063"/>
            <a:chOff x="1165011" y="2373773"/>
            <a:chExt cx="5821005" cy="1130063"/>
          </a:xfrm>
        </p:grpSpPr>
        <p:sp>
          <p:nvSpPr>
            <p:cNvPr id="8" name="Arrow: Down 7">
              <a:extLst>
                <a:ext uri="{FF2B5EF4-FFF2-40B4-BE49-F238E27FC236}">
                  <a16:creationId xmlns:a16="http://schemas.microsoft.com/office/drawing/2014/main" id="{F6113C96-9FD8-2D9F-D919-262741400563}"/>
                </a:ext>
              </a:extLst>
            </p:cNvPr>
            <p:cNvSpPr/>
            <p:nvPr/>
          </p:nvSpPr>
          <p:spPr>
            <a:xfrm>
              <a:off x="1165011" y="2439353"/>
              <a:ext cx="614345" cy="1064483"/>
            </a:xfrm>
            <a:prstGeom prst="downArrow">
              <a:avLst/>
            </a:prstGeom>
            <a:solidFill>
              <a:srgbClr val="6E96AF"/>
            </a:solidFill>
            <a:ln>
              <a:solidFill>
                <a:srgbClr val="407ABC"/>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841FEBB-AF2F-16A3-8ADD-FAD8E74A4924}"/>
                </a:ext>
              </a:extLst>
            </p:cNvPr>
            <p:cNvSpPr txBox="1"/>
            <p:nvPr/>
          </p:nvSpPr>
          <p:spPr>
            <a:xfrm>
              <a:off x="1472184" y="2373773"/>
              <a:ext cx="5513832" cy="1051570"/>
            </a:xfrm>
            <a:prstGeom prst="rect">
              <a:avLst/>
            </a:prstGeom>
            <a:noFill/>
          </p:spPr>
          <p:txBody>
            <a:bodyPr wrap="square">
              <a:sp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5E97AF"/>
                  </a:solidFill>
                  <a:effectLst/>
                  <a:uLnTx/>
                  <a:uFillTx/>
                  <a:latin typeface="Helvetica Condensed"/>
                  <a:ea typeface="+mn-ea"/>
                  <a:cs typeface="+mn-cs"/>
                </a:rPr>
                <a:t>Reduced</a:t>
              </a:r>
              <a:r>
                <a:rPr kumimoji="0" lang="en-US" sz="1800" b="1" i="0" u="none" strike="noStrike" kern="1200" cap="none" spc="0" normalizeH="0" baseline="0" noProof="0">
                  <a:ln>
                    <a:noFill/>
                  </a:ln>
                  <a:solidFill>
                    <a:srgbClr val="0070C0"/>
                  </a:solidFill>
                  <a:effectLst/>
                  <a:uLnTx/>
                  <a:uFillTx/>
                  <a:latin typeface="Helvetica Condensed"/>
                  <a:ea typeface="+mn-ea"/>
                  <a:cs typeface="+mn-cs"/>
                </a:rPr>
                <a:t> </a:t>
              </a:r>
              <a:r>
                <a:rPr kumimoji="0" lang="en-US" sz="1800" b="0" i="0" u="none" strike="noStrike" kern="1200" cap="none" spc="0" normalizeH="0" baseline="0" noProof="0">
                  <a:ln>
                    <a:noFill/>
                  </a:ln>
                  <a:solidFill>
                    <a:prstClr val="black">
                      <a:lumMod val="65000"/>
                      <a:lumOff val="35000"/>
                    </a:prstClr>
                  </a:solidFill>
                  <a:effectLst/>
                  <a:uLnTx/>
                  <a:uFillTx/>
                  <a:latin typeface="Helvetica Condensed"/>
                  <a:ea typeface="+mn-ea"/>
                  <a:cs typeface="+mn-cs"/>
                </a:rPr>
                <a:t>demand on the power grid</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5E97AF"/>
                  </a:solidFill>
                  <a:effectLst/>
                  <a:uLnTx/>
                  <a:uFillTx/>
                  <a:latin typeface="Helvetica Condensed"/>
                  <a:ea typeface="+mn-ea"/>
                  <a:cs typeface="+mn-cs"/>
                </a:rPr>
                <a:t>Lower</a:t>
              </a:r>
              <a:r>
                <a:rPr kumimoji="0" lang="en-US" sz="1800" b="1" i="0" u="none" strike="noStrike" kern="1200" cap="none" spc="0" normalizeH="0" baseline="0" noProof="0">
                  <a:ln>
                    <a:noFill/>
                  </a:ln>
                  <a:solidFill>
                    <a:srgbClr val="0070C0"/>
                  </a:solidFill>
                  <a:effectLst/>
                  <a:uLnTx/>
                  <a:uFillTx/>
                  <a:latin typeface="Helvetica Condensed"/>
                  <a:ea typeface="+mn-ea"/>
                  <a:cs typeface="+mn-cs"/>
                </a:rPr>
                <a:t> </a:t>
              </a:r>
              <a:r>
                <a:rPr kumimoji="0" lang="en-US" sz="1800" b="0" i="0" u="none" strike="noStrike" kern="1200" cap="none" spc="0" normalizeH="0" baseline="0" noProof="0">
                  <a:ln>
                    <a:noFill/>
                  </a:ln>
                  <a:solidFill>
                    <a:prstClr val="black">
                      <a:lumMod val="65000"/>
                      <a:lumOff val="35000"/>
                    </a:prstClr>
                  </a:solidFill>
                  <a:effectLst/>
                  <a:uLnTx/>
                  <a:uFillTx/>
                  <a:latin typeface="Helvetica Condensed"/>
                  <a:ea typeface="+mn-ea"/>
                  <a:cs typeface="+mn-cs"/>
                </a:rPr>
                <a:t>energy bills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5E97AF"/>
                  </a:solidFill>
                  <a:effectLst/>
                  <a:uLnTx/>
                  <a:uFillTx/>
                  <a:latin typeface="Helvetica Condensed"/>
                  <a:ea typeface="+mn-ea"/>
                  <a:cs typeface="+mn-cs"/>
                </a:rPr>
                <a:t>Less</a:t>
              </a:r>
              <a:r>
                <a:rPr kumimoji="0" lang="en-US" sz="1800" b="0" i="0" u="none" strike="noStrike" kern="1200" cap="none" spc="0" normalizeH="0" baseline="0" noProof="0">
                  <a:ln>
                    <a:noFill/>
                  </a:ln>
                  <a:solidFill>
                    <a:prstClr val="black">
                      <a:lumMod val="65000"/>
                      <a:lumOff val="35000"/>
                    </a:prstClr>
                  </a:solidFill>
                  <a:effectLst/>
                  <a:uLnTx/>
                  <a:uFillTx/>
                  <a:latin typeface="Helvetica Condensed"/>
                  <a:ea typeface="+mn-ea"/>
                  <a:cs typeface="+mn-cs"/>
                </a:rPr>
                <a:t> greenhouse gas emissions</a:t>
              </a:r>
            </a:p>
          </p:txBody>
        </p:sp>
      </p:grpSp>
      <p:sp>
        <p:nvSpPr>
          <p:cNvPr id="7" name="TextBox 6">
            <a:extLst>
              <a:ext uri="{FF2B5EF4-FFF2-40B4-BE49-F238E27FC236}">
                <a16:creationId xmlns:a16="http://schemas.microsoft.com/office/drawing/2014/main" id="{AFCF2D0D-CDED-E86F-EF5C-01198CF794E0}"/>
              </a:ext>
            </a:extLst>
          </p:cNvPr>
          <p:cNvSpPr txBox="1"/>
          <p:nvPr/>
        </p:nvSpPr>
        <p:spPr>
          <a:xfrm>
            <a:off x="3361792" y="6064588"/>
            <a:ext cx="85825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Helvetica Condensed"/>
                <a:ea typeface="+mn-ea"/>
                <a:cs typeface="+mn-cs"/>
              </a:rPr>
              <a:t>Systems can also be designed to operate as backup power in emergencies</a:t>
            </a:r>
          </a:p>
        </p:txBody>
      </p:sp>
    </p:spTree>
    <p:extLst>
      <p:ext uri="{BB962C8B-B14F-4D97-AF65-F5344CB8AC3E}">
        <p14:creationId xmlns:p14="http://schemas.microsoft.com/office/powerpoint/2010/main" val="3049957661"/>
      </p:ext>
    </p:extLst>
  </p:cSld>
  <p:clrMapOvr>
    <a:masterClrMapping/>
  </p:clrMapOvr>
  <p:transition advClick="0" advTm="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E9DBBA-C497-4D6F-ADDB-F644D13C92C4}"/>
              </a:ext>
            </a:extLst>
          </p:cNvPr>
          <p:cNvSpPr txBox="1"/>
          <p:nvPr/>
        </p:nvSpPr>
        <p:spPr>
          <a:xfrm>
            <a:off x="466667" y="1017369"/>
            <a:ext cx="369244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77C19A"/>
                </a:solidFill>
                <a:effectLst/>
                <a:uLnTx/>
                <a:uFillTx/>
                <a:latin typeface="Calibri" panose="020F0502020204030204" pitchFamily="34" charset="0"/>
                <a:ea typeface="ＭＳ Ｐゴシック" charset="0"/>
                <a:sym typeface="Lato Bold" charset="0"/>
              </a:rPr>
              <a:t>NJCleanEnergy.com/CHP</a:t>
            </a:r>
          </a:p>
        </p:txBody>
      </p:sp>
      <p:sp>
        <p:nvSpPr>
          <p:cNvPr id="2" name="Slide Number Placeholder 1">
            <a:extLst>
              <a:ext uri="{FF2B5EF4-FFF2-40B4-BE49-F238E27FC236}">
                <a16:creationId xmlns:a16="http://schemas.microsoft.com/office/drawing/2014/main" id="{4F6D1246-6E1A-AC34-489E-FAE635F2717D}"/>
              </a:ext>
            </a:extLst>
          </p:cNvPr>
          <p:cNvSpPr txBox="1">
            <a:spLocks/>
          </p:cNvSpPr>
          <p:nvPr/>
        </p:nvSpPr>
        <p:spPr>
          <a:xfrm>
            <a:off x="10039350" y="6315293"/>
            <a:ext cx="2057400" cy="365125"/>
          </a:xfrm>
          <a:prstGeom prst="rect">
            <a:avLst/>
          </a:prstGeom>
        </p:spPr>
        <p:txBody>
          <a:bodyPr/>
          <a:lstStyle>
            <a:defPPr>
              <a:defRPr lang="en-US"/>
            </a:defPPr>
            <a:lvl1pPr algn="r" rtl="0" eaLnBrk="0" fontAlgn="base" hangingPunct="0">
              <a:spcBef>
                <a:spcPct val="0"/>
              </a:spcBef>
              <a:spcAft>
                <a:spcPct val="0"/>
              </a:spcAft>
              <a:defRPr kern="1200">
                <a:solidFill>
                  <a:schemeClr val="tx1">
                    <a:lumMod val="65000"/>
                    <a:lumOff val="35000"/>
                  </a:schemeClr>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59C8B66E-3456-42F5-AD10-E71B5EA71641}" type="slidenum">
              <a:rPr kumimoji="0" lang="en-US" sz="1800" b="0" i="0" u="none" strike="noStrike" kern="1200" cap="none" spc="0" normalizeH="0" baseline="0" noProof="0" smtClean="0">
                <a:ln>
                  <a:noFill/>
                </a:ln>
                <a:solidFill>
                  <a:prstClr val="black">
                    <a:lumMod val="65000"/>
                    <a:lumOff val="35000"/>
                  </a:prstClr>
                </a:solidFill>
                <a:effectLst/>
                <a:uLnTx/>
                <a:uFillTx/>
                <a:latin typeface="Calibri" charset="0"/>
                <a:ea typeface="ＭＳ Ｐゴシック" charset="0"/>
              </a:rPr>
              <a:pPr marL="0" marR="0" lvl="0" indent="0" algn="ctr" defTabSz="914400" rtl="0" eaLnBrk="0" fontAlgn="base" latinLnBrk="0" hangingPunct="0">
                <a:lnSpc>
                  <a:spcPct val="100000"/>
                </a:lnSpc>
                <a:spcBef>
                  <a:spcPct val="0"/>
                </a:spcBef>
                <a:spcAft>
                  <a:spcPct val="0"/>
                </a:spcAft>
                <a:buClrTx/>
                <a:buSzTx/>
                <a:buFontTx/>
                <a:buNone/>
                <a:tabLst/>
                <a:defRPr/>
              </a:pPr>
              <a:t>17</a:t>
            </a:fld>
            <a:endPar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endParaRPr>
          </a:p>
        </p:txBody>
      </p:sp>
      <p:sp>
        <p:nvSpPr>
          <p:cNvPr id="3" name="TextBox 2">
            <a:extLst>
              <a:ext uri="{FF2B5EF4-FFF2-40B4-BE49-F238E27FC236}">
                <a16:creationId xmlns:a16="http://schemas.microsoft.com/office/drawing/2014/main" id="{9A86FFEE-D0BD-E1AF-4578-562B3119F7B9}"/>
              </a:ext>
            </a:extLst>
          </p:cNvPr>
          <p:cNvSpPr txBox="1"/>
          <p:nvPr/>
        </p:nvSpPr>
        <p:spPr>
          <a:xfrm>
            <a:off x="10039350" y="458361"/>
            <a:ext cx="2178271" cy="690676"/>
          </a:xfrm>
          <a:prstGeom prst="rect">
            <a:avLst/>
          </a:prstGeom>
          <a:solidFill>
            <a:schemeClr val="accent4"/>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defPPr>
              <a:defRPr lang="en-US"/>
            </a:defPPr>
            <a:lvl1pPr defTabSz="577850">
              <a:lnSpc>
                <a:spcPct val="90000"/>
              </a:lnSpc>
              <a:spcAft>
                <a:spcPct val="35000"/>
              </a:spcAft>
              <a:defRPr sz="1400" b="1" cap="all">
                <a:latin typeface="Helvetica Condensed"/>
              </a:defRPr>
            </a:lvl1pPr>
          </a:lstStyle>
          <a:p>
            <a:pPr marL="0" marR="0" lvl="0" indent="0" algn="l" defTabSz="577850" rtl="0" eaLnBrk="0" fontAlgn="base" latinLnBrk="0" hangingPunct="0">
              <a:lnSpc>
                <a:spcPct val="90000"/>
              </a:lnSpc>
              <a:spcBef>
                <a:spcPct val="0"/>
              </a:spcBef>
              <a:spcAft>
                <a:spcPct val="35000"/>
              </a:spcAft>
              <a:buClrTx/>
              <a:buSzTx/>
              <a:buFontTx/>
              <a:buNone/>
              <a:tabLst/>
              <a:defRPr/>
            </a:pPr>
            <a:r>
              <a:rPr kumimoji="0" lang="en-US" sz="1400" b="1" i="0" u="none" strike="noStrike" kern="1200" cap="all" spc="0" normalizeH="0" baseline="0" noProof="0">
                <a:ln>
                  <a:noFill/>
                </a:ln>
                <a:solidFill>
                  <a:prstClr val="white"/>
                </a:solidFill>
                <a:effectLst/>
                <a:uLnTx/>
                <a:uFillTx/>
                <a:latin typeface="Helvetica Condensed"/>
                <a:ea typeface="+mn-ea"/>
                <a:cs typeface="+mn-cs"/>
              </a:rPr>
              <a:t>Distributed energy</a:t>
            </a:r>
          </a:p>
        </p:txBody>
      </p:sp>
      <p:grpSp>
        <p:nvGrpSpPr>
          <p:cNvPr id="72" name="Group 71">
            <a:extLst>
              <a:ext uri="{FF2B5EF4-FFF2-40B4-BE49-F238E27FC236}">
                <a16:creationId xmlns:a16="http://schemas.microsoft.com/office/drawing/2014/main" id="{91D00985-A8AF-279F-0974-9C8483959D98}"/>
              </a:ext>
            </a:extLst>
          </p:cNvPr>
          <p:cNvGrpSpPr/>
          <p:nvPr/>
        </p:nvGrpSpPr>
        <p:grpSpPr>
          <a:xfrm>
            <a:off x="433643" y="1448704"/>
            <a:ext cx="11783978" cy="4302872"/>
            <a:chOff x="436930" y="1311544"/>
            <a:chExt cx="11783978" cy="4302872"/>
          </a:xfrm>
        </p:grpSpPr>
        <p:sp>
          <p:nvSpPr>
            <p:cNvPr id="18" name="Rectangle: Rounded Corners 17">
              <a:extLst>
                <a:ext uri="{FF2B5EF4-FFF2-40B4-BE49-F238E27FC236}">
                  <a16:creationId xmlns:a16="http://schemas.microsoft.com/office/drawing/2014/main" id="{68F97A4C-10C9-F843-B68B-0902A3EA6940}"/>
                </a:ext>
              </a:extLst>
            </p:cNvPr>
            <p:cNvSpPr/>
            <p:nvPr/>
          </p:nvSpPr>
          <p:spPr>
            <a:xfrm>
              <a:off x="441871" y="4598535"/>
              <a:ext cx="3346704" cy="989506"/>
            </a:xfrm>
            <a:prstGeom prst="roundRect">
              <a:avLst>
                <a:gd name="adj" fmla="val 2368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0751966-E73C-2181-FCF0-109CA341B7CB}"/>
                </a:ext>
              </a:extLst>
            </p:cNvPr>
            <p:cNvSpPr/>
            <p:nvPr/>
          </p:nvSpPr>
          <p:spPr>
            <a:xfrm>
              <a:off x="436930" y="3640620"/>
              <a:ext cx="3346704" cy="861451"/>
            </a:xfrm>
            <a:prstGeom prst="roundRect">
              <a:avLst>
                <a:gd name="adj" fmla="val 2277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1EE3633-A3AF-C1DE-C58B-84C024CB81E6}"/>
                </a:ext>
              </a:extLst>
            </p:cNvPr>
            <p:cNvSpPr/>
            <p:nvPr/>
          </p:nvSpPr>
          <p:spPr>
            <a:xfrm>
              <a:off x="441871" y="1837500"/>
              <a:ext cx="3346704" cy="1697128"/>
            </a:xfrm>
            <a:prstGeom prst="roundRect">
              <a:avLst>
                <a:gd name="adj" fmla="val 1458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1C7336-3903-BC14-996E-2E8F5ACA0C7A}"/>
                </a:ext>
              </a:extLst>
            </p:cNvPr>
            <p:cNvSpPr txBox="1"/>
            <p:nvPr/>
          </p:nvSpPr>
          <p:spPr>
            <a:xfrm>
              <a:off x="484911" y="2267549"/>
              <a:ext cx="3529584" cy="830997"/>
            </a:xfrm>
            <a:prstGeom prst="rect">
              <a:avLst/>
            </a:prstGeom>
            <a:noFill/>
          </p:spPr>
          <p:txBody>
            <a:bodyPr wrap="square" rtlCol="0">
              <a:spAutoFit/>
            </a:bodyPr>
            <a:lstStyle/>
            <a:p>
              <a:r>
                <a:rPr lang="en-US" sz="1200">
                  <a:latin typeface="Helvetica Condensed"/>
                </a:rPr>
                <a:t>CHP powered by non-renewable or renewable fuel source, or a combination</a:t>
              </a:r>
            </a:p>
            <a:p>
              <a:endParaRPr lang="en-US" sz="1200">
                <a:latin typeface="Helvetica Condensed"/>
              </a:endParaRPr>
            </a:p>
            <a:p>
              <a:r>
                <a:rPr lang="en-US" sz="1200">
                  <a:latin typeface="Helvetica Condensed"/>
                </a:rPr>
                <a:t>Fuel Cell with Heat Recovery </a:t>
              </a:r>
            </a:p>
          </p:txBody>
        </p:sp>
        <p:sp>
          <p:nvSpPr>
            <p:cNvPr id="12" name="TextBox 11">
              <a:extLst>
                <a:ext uri="{FF2B5EF4-FFF2-40B4-BE49-F238E27FC236}">
                  <a16:creationId xmlns:a16="http://schemas.microsoft.com/office/drawing/2014/main" id="{260EB7CD-20CE-98BD-C19F-F6C4939CF2BB}"/>
                </a:ext>
              </a:extLst>
            </p:cNvPr>
            <p:cNvSpPr txBox="1"/>
            <p:nvPr/>
          </p:nvSpPr>
          <p:spPr>
            <a:xfrm>
              <a:off x="469954" y="3948345"/>
              <a:ext cx="3320634" cy="276999"/>
            </a:xfrm>
            <a:prstGeom prst="rect">
              <a:avLst/>
            </a:prstGeom>
            <a:noFill/>
          </p:spPr>
          <p:txBody>
            <a:bodyPr wrap="square" rtlCol="0">
              <a:spAutoFit/>
            </a:bodyPr>
            <a:lstStyle/>
            <a:p>
              <a:r>
                <a:rPr lang="en-US" sz="1200">
                  <a:latin typeface="Helvetica Condensed"/>
                </a:rPr>
                <a:t>Fuel Cell without Heat Recovery</a:t>
              </a:r>
            </a:p>
          </p:txBody>
        </p:sp>
        <p:sp>
          <p:nvSpPr>
            <p:cNvPr id="13" name="TextBox 12">
              <a:extLst>
                <a:ext uri="{FF2B5EF4-FFF2-40B4-BE49-F238E27FC236}">
                  <a16:creationId xmlns:a16="http://schemas.microsoft.com/office/drawing/2014/main" id="{99D5676B-0E32-339D-DA49-630F0ED4F228}"/>
                </a:ext>
              </a:extLst>
            </p:cNvPr>
            <p:cNvSpPr txBox="1"/>
            <p:nvPr/>
          </p:nvSpPr>
          <p:spPr>
            <a:xfrm>
              <a:off x="484911" y="4958297"/>
              <a:ext cx="2276856" cy="276999"/>
            </a:xfrm>
            <a:prstGeom prst="rect">
              <a:avLst/>
            </a:prstGeom>
            <a:noFill/>
          </p:spPr>
          <p:txBody>
            <a:bodyPr wrap="square" rtlCol="0">
              <a:spAutoFit/>
            </a:bodyPr>
            <a:lstStyle/>
            <a:p>
              <a:r>
                <a:rPr lang="en-US" sz="1200">
                  <a:latin typeface="Helvetica Condensed"/>
                </a:rPr>
                <a:t>Waste Heat to Power </a:t>
              </a:r>
            </a:p>
          </p:txBody>
        </p:sp>
        <p:sp>
          <p:nvSpPr>
            <p:cNvPr id="19" name="Rectangle: Rounded Corners 18">
              <a:extLst>
                <a:ext uri="{FF2B5EF4-FFF2-40B4-BE49-F238E27FC236}">
                  <a16:creationId xmlns:a16="http://schemas.microsoft.com/office/drawing/2014/main" id="{693455B9-8A89-6CF7-CB8A-07E316E3307A}"/>
                </a:ext>
              </a:extLst>
            </p:cNvPr>
            <p:cNvSpPr/>
            <p:nvPr/>
          </p:nvSpPr>
          <p:spPr>
            <a:xfrm>
              <a:off x="4159115" y="1843351"/>
              <a:ext cx="1645920" cy="3744690"/>
            </a:xfrm>
            <a:prstGeom prst="roundRect">
              <a:avLst/>
            </a:prstGeom>
            <a:solidFill>
              <a:srgbClr val="006B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7193331D-B833-7D88-2C13-890DCEBA5C9A}"/>
                </a:ext>
              </a:extLst>
            </p:cNvPr>
            <p:cNvSpPr/>
            <p:nvPr/>
          </p:nvSpPr>
          <p:spPr>
            <a:xfrm>
              <a:off x="6152948" y="1869726"/>
              <a:ext cx="1645920" cy="3744690"/>
            </a:xfrm>
            <a:prstGeom prst="roundRect">
              <a:avLst/>
            </a:prstGeom>
            <a:solidFill>
              <a:srgbClr val="407A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ED2E90DA-481E-2C90-8DB9-30583D2CC0A6}"/>
                </a:ext>
              </a:extLst>
            </p:cNvPr>
            <p:cNvSpPr/>
            <p:nvPr/>
          </p:nvSpPr>
          <p:spPr>
            <a:xfrm>
              <a:off x="8146781" y="1843351"/>
              <a:ext cx="1645920" cy="3744690"/>
            </a:xfrm>
            <a:prstGeom prst="roundRect">
              <a:avLst/>
            </a:prstGeom>
            <a:solidFill>
              <a:srgbClr val="5E96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A7AB9756-189E-BE31-B04E-0E1A04FC1B44}"/>
                </a:ext>
              </a:extLst>
            </p:cNvPr>
            <p:cNvSpPr/>
            <p:nvPr/>
          </p:nvSpPr>
          <p:spPr>
            <a:xfrm>
              <a:off x="10140615" y="1843351"/>
              <a:ext cx="1645920" cy="3744690"/>
            </a:xfrm>
            <a:prstGeom prst="roundRect">
              <a:avLst/>
            </a:prstGeom>
            <a:solidFill>
              <a:srgbClr val="96C3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BFD6A9-BFE1-993E-2F00-4785E468D084}"/>
                </a:ext>
              </a:extLst>
            </p:cNvPr>
            <p:cNvSpPr txBox="1"/>
            <p:nvPr/>
          </p:nvSpPr>
          <p:spPr>
            <a:xfrm>
              <a:off x="4376550" y="1982320"/>
              <a:ext cx="1244989" cy="307777"/>
            </a:xfrm>
            <a:prstGeom prst="rect">
              <a:avLst/>
            </a:prstGeom>
            <a:noFill/>
          </p:spPr>
          <p:txBody>
            <a:bodyPr wrap="square" rtlCol="0">
              <a:spAutoFit/>
            </a:bodyPr>
            <a:lstStyle/>
            <a:p>
              <a:pPr algn="ctr"/>
              <a:r>
                <a:rPr lang="en-US" sz="1400" b="1" dirty="0">
                  <a:solidFill>
                    <a:schemeClr val="bg1"/>
                  </a:solidFill>
                  <a:latin typeface="Helvetica Condensed"/>
                  <a:ea typeface="Cambria Math" panose="02040503050406030204" pitchFamily="18" charset="0"/>
                </a:rPr>
                <a:t>≤500kW</a:t>
              </a:r>
              <a:endParaRPr lang="en-US" sz="1400" b="1" dirty="0">
                <a:solidFill>
                  <a:schemeClr val="bg1"/>
                </a:solidFill>
                <a:latin typeface="Helvetica Condensed"/>
              </a:endParaRPr>
            </a:p>
          </p:txBody>
        </p:sp>
        <p:sp>
          <p:nvSpPr>
            <p:cNvPr id="25" name="TextBox 24">
              <a:extLst>
                <a:ext uri="{FF2B5EF4-FFF2-40B4-BE49-F238E27FC236}">
                  <a16:creationId xmlns:a16="http://schemas.microsoft.com/office/drawing/2014/main" id="{09DD4594-7E37-2E09-DAA7-4937BDE1E553}"/>
                </a:ext>
              </a:extLst>
            </p:cNvPr>
            <p:cNvSpPr txBox="1"/>
            <p:nvPr/>
          </p:nvSpPr>
          <p:spPr>
            <a:xfrm>
              <a:off x="4268886" y="2388129"/>
              <a:ext cx="1403751" cy="307777"/>
            </a:xfrm>
            <a:prstGeom prst="rect">
              <a:avLst/>
            </a:prstGeom>
            <a:noFill/>
          </p:spPr>
          <p:txBody>
            <a:bodyPr wrap="square" rtlCol="0">
              <a:spAutoFit/>
            </a:bodyPr>
            <a:lstStyle/>
            <a:p>
              <a:pPr algn="ctr"/>
              <a:r>
                <a:rPr lang="en-US" sz="1400" b="1" dirty="0">
                  <a:solidFill>
                    <a:schemeClr val="bg1"/>
                  </a:solidFill>
                  <a:latin typeface="Helvetica Condensed"/>
                  <a:ea typeface="Cambria Math" panose="02040503050406030204" pitchFamily="18" charset="0"/>
                </a:rPr>
                <a:t>&gt;500kW-1MW</a:t>
              </a:r>
              <a:endParaRPr lang="en-US" sz="1400" b="1" dirty="0">
                <a:solidFill>
                  <a:schemeClr val="bg1"/>
                </a:solidFill>
                <a:latin typeface="Helvetica Condensed"/>
              </a:endParaRPr>
            </a:p>
          </p:txBody>
        </p:sp>
        <p:sp>
          <p:nvSpPr>
            <p:cNvPr id="26" name="TextBox 25">
              <a:extLst>
                <a:ext uri="{FF2B5EF4-FFF2-40B4-BE49-F238E27FC236}">
                  <a16:creationId xmlns:a16="http://schemas.microsoft.com/office/drawing/2014/main" id="{43F063DA-6FC1-2D2A-D4F5-BFDD8E9474F6}"/>
                </a:ext>
              </a:extLst>
            </p:cNvPr>
            <p:cNvSpPr txBox="1"/>
            <p:nvPr/>
          </p:nvSpPr>
          <p:spPr>
            <a:xfrm>
              <a:off x="4351095" y="2831170"/>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&gt;1MW-3MW</a:t>
              </a:r>
              <a:endParaRPr lang="en-US" sz="1400" b="1">
                <a:solidFill>
                  <a:schemeClr val="bg1"/>
                </a:solidFill>
                <a:latin typeface="Helvetica Condensed"/>
              </a:endParaRPr>
            </a:p>
          </p:txBody>
        </p:sp>
        <p:sp>
          <p:nvSpPr>
            <p:cNvPr id="27" name="TextBox 26">
              <a:extLst>
                <a:ext uri="{FF2B5EF4-FFF2-40B4-BE49-F238E27FC236}">
                  <a16:creationId xmlns:a16="http://schemas.microsoft.com/office/drawing/2014/main" id="{58432A13-3D66-5EE5-F784-8C7626B498F5}"/>
                </a:ext>
              </a:extLst>
            </p:cNvPr>
            <p:cNvSpPr txBox="1"/>
            <p:nvPr/>
          </p:nvSpPr>
          <p:spPr>
            <a:xfrm>
              <a:off x="4302067" y="3229054"/>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&gt;3MW</a:t>
              </a:r>
              <a:endParaRPr lang="en-US" sz="1400" b="1">
                <a:solidFill>
                  <a:schemeClr val="bg1"/>
                </a:solidFill>
                <a:latin typeface="Helvetica Condensed"/>
              </a:endParaRPr>
            </a:p>
          </p:txBody>
        </p:sp>
        <p:sp>
          <p:nvSpPr>
            <p:cNvPr id="28" name="TextBox 27">
              <a:extLst>
                <a:ext uri="{FF2B5EF4-FFF2-40B4-BE49-F238E27FC236}">
                  <a16:creationId xmlns:a16="http://schemas.microsoft.com/office/drawing/2014/main" id="{65673593-074A-65B7-895F-D8FE81708FCB}"/>
                </a:ext>
              </a:extLst>
            </p:cNvPr>
            <p:cNvSpPr txBox="1"/>
            <p:nvPr/>
          </p:nvSpPr>
          <p:spPr>
            <a:xfrm>
              <a:off x="4378200" y="3781236"/>
              <a:ext cx="1244989" cy="461665"/>
            </a:xfrm>
            <a:prstGeom prst="rect">
              <a:avLst/>
            </a:prstGeom>
            <a:noFill/>
          </p:spPr>
          <p:txBody>
            <a:bodyPr wrap="square" rtlCol="0">
              <a:spAutoFit/>
            </a:bodyPr>
            <a:lstStyle/>
            <a:p>
              <a:pPr algn="ctr"/>
              <a:r>
                <a:rPr lang="en-US" sz="1200" b="1">
                  <a:solidFill>
                    <a:schemeClr val="bg1"/>
                  </a:solidFill>
                  <a:latin typeface="Helvetica Condensed"/>
                  <a:ea typeface="Cambria Math" panose="02040503050406030204" pitchFamily="18" charset="0"/>
                </a:rPr>
                <a:t>Same as above</a:t>
              </a:r>
              <a:endParaRPr lang="en-US" sz="1200" b="1">
                <a:solidFill>
                  <a:schemeClr val="bg1"/>
                </a:solidFill>
                <a:latin typeface="Helvetica Condensed"/>
              </a:endParaRPr>
            </a:p>
          </p:txBody>
        </p:sp>
        <p:sp>
          <p:nvSpPr>
            <p:cNvPr id="35" name="TextBox 34">
              <a:extLst>
                <a:ext uri="{FF2B5EF4-FFF2-40B4-BE49-F238E27FC236}">
                  <a16:creationId xmlns:a16="http://schemas.microsoft.com/office/drawing/2014/main" id="{6146B43D-C3A3-FBC9-4652-4E29495CE680}"/>
                </a:ext>
              </a:extLst>
            </p:cNvPr>
            <p:cNvSpPr txBox="1"/>
            <p:nvPr/>
          </p:nvSpPr>
          <p:spPr>
            <a:xfrm>
              <a:off x="4376549" y="4640968"/>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≤1MW</a:t>
              </a:r>
              <a:endParaRPr lang="en-US" sz="1400" b="1">
                <a:solidFill>
                  <a:schemeClr val="bg1"/>
                </a:solidFill>
                <a:latin typeface="Helvetica Condensed"/>
              </a:endParaRPr>
            </a:p>
          </p:txBody>
        </p:sp>
        <p:sp>
          <p:nvSpPr>
            <p:cNvPr id="36" name="TextBox 35">
              <a:extLst>
                <a:ext uri="{FF2B5EF4-FFF2-40B4-BE49-F238E27FC236}">
                  <a16:creationId xmlns:a16="http://schemas.microsoft.com/office/drawing/2014/main" id="{90B1671A-DE86-C6BC-8BE8-E78883550A5A}"/>
                </a:ext>
              </a:extLst>
            </p:cNvPr>
            <p:cNvSpPr txBox="1"/>
            <p:nvPr/>
          </p:nvSpPr>
          <p:spPr>
            <a:xfrm>
              <a:off x="4359580" y="5099804"/>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&gt;1MW</a:t>
              </a:r>
              <a:endParaRPr lang="en-US" sz="1400" b="1">
                <a:solidFill>
                  <a:schemeClr val="bg1"/>
                </a:solidFill>
                <a:latin typeface="Helvetica Condensed"/>
              </a:endParaRPr>
            </a:p>
          </p:txBody>
        </p:sp>
        <p:sp>
          <p:nvSpPr>
            <p:cNvPr id="37" name="TextBox 36">
              <a:extLst>
                <a:ext uri="{FF2B5EF4-FFF2-40B4-BE49-F238E27FC236}">
                  <a16:creationId xmlns:a16="http://schemas.microsoft.com/office/drawing/2014/main" id="{9B6EC63E-A887-600F-719B-74E0EC30CACC}"/>
                </a:ext>
              </a:extLst>
            </p:cNvPr>
            <p:cNvSpPr txBox="1"/>
            <p:nvPr/>
          </p:nvSpPr>
          <p:spPr>
            <a:xfrm>
              <a:off x="6341485" y="1977396"/>
              <a:ext cx="1244989" cy="307777"/>
            </a:xfrm>
            <a:prstGeom prst="rect">
              <a:avLst/>
            </a:prstGeom>
            <a:noFill/>
          </p:spPr>
          <p:txBody>
            <a:bodyPr wrap="square" rtlCol="0">
              <a:spAutoFit/>
            </a:bodyPr>
            <a:lstStyle/>
            <a:p>
              <a:pPr algn="ctr"/>
              <a:r>
                <a:rPr lang="en-US" sz="1400" b="1" dirty="0">
                  <a:solidFill>
                    <a:schemeClr val="bg1"/>
                  </a:solidFill>
                  <a:latin typeface="Helvetica Condensed"/>
                  <a:ea typeface="Cambria Math" panose="02040503050406030204" pitchFamily="18" charset="0"/>
                </a:rPr>
                <a:t>$2.00</a:t>
              </a:r>
              <a:endParaRPr lang="en-US" sz="1400" b="1" dirty="0">
                <a:solidFill>
                  <a:schemeClr val="bg1"/>
                </a:solidFill>
                <a:latin typeface="Helvetica Condensed"/>
              </a:endParaRPr>
            </a:p>
          </p:txBody>
        </p:sp>
        <p:sp>
          <p:nvSpPr>
            <p:cNvPr id="38" name="TextBox 37">
              <a:extLst>
                <a:ext uri="{FF2B5EF4-FFF2-40B4-BE49-F238E27FC236}">
                  <a16:creationId xmlns:a16="http://schemas.microsoft.com/office/drawing/2014/main" id="{0AAA153C-FA4C-1235-BD94-2D3B8BA5B6E1}"/>
                </a:ext>
              </a:extLst>
            </p:cNvPr>
            <p:cNvSpPr txBox="1"/>
            <p:nvPr/>
          </p:nvSpPr>
          <p:spPr>
            <a:xfrm>
              <a:off x="6340653" y="2395781"/>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$1.00</a:t>
              </a:r>
              <a:endParaRPr lang="en-US" sz="1400" b="1">
                <a:solidFill>
                  <a:schemeClr val="bg1"/>
                </a:solidFill>
                <a:latin typeface="Helvetica Condensed"/>
              </a:endParaRPr>
            </a:p>
          </p:txBody>
        </p:sp>
        <p:sp>
          <p:nvSpPr>
            <p:cNvPr id="39" name="TextBox 38">
              <a:extLst>
                <a:ext uri="{FF2B5EF4-FFF2-40B4-BE49-F238E27FC236}">
                  <a16:creationId xmlns:a16="http://schemas.microsoft.com/office/drawing/2014/main" id="{98B82BD5-205B-ADC9-AAE6-C59EB1974F41}"/>
                </a:ext>
              </a:extLst>
            </p:cNvPr>
            <p:cNvSpPr txBox="1"/>
            <p:nvPr/>
          </p:nvSpPr>
          <p:spPr>
            <a:xfrm>
              <a:off x="6340652" y="2831170"/>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$0.55</a:t>
              </a:r>
              <a:endParaRPr lang="en-US" sz="1400" b="1">
                <a:solidFill>
                  <a:schemeClr val="bg1"/>
                </a:solidFill>
                <a:latin typeface="Helvetica Condensed"/>
              </a:endParaRPr>
            </a:p>
          </p:txBody>
        </p:sp>
        <p:sp>
          <p:nvSpPr>
            <p:cNvPr id="40" name="TextBox 39">
              <a:extLst>
                <a:ext uri="{FF2B5EF4-FFF2-40B4-BE49-F238E27FC236}">
                  <a16:creationId xmlns:a16="http://schemas.microsoft.com/office/drawing/2014/main" id="{D8939858-E85E-FC00-3E63-533626C1C409}"/>
                </a:ext>
              </a:extLst>
            </p:cNvPr>
            <p:cNvSpPr txBox="1"/>
            <p:nvPr/>
          </p:nvSpPr>
          <p:spPr>
            <a:xfrm>
              <a:off x="6340651" y="3229054"/>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$0.35</a:t>
              </a:r>
              <a:endParaRPr lang="en-US" sz="1400" b="1">
                <a:solidFill>
                  <a:schemeClr val="bg1"/>
                </a:solidFill>
                <a:latin typeface="Helvetica Condensed"/>
              </a:endParaRPr>
            </a:p>
          </p:txBody>
        </p:sp>
        <p:sp>
          <p:nvSpPr>
            <p:cNvPr id="41" name="TextBox 40">
              <a:extLst>
                <a:ext uri="{FF2B5EF4-FFF2-40B4-BE49-F238E27FC236}">
                  <a16:creationId xmlns:a16="http://schemas.microsoft.com/office/drawing/2014/main" id="{E46C6082-2D81-42F9-7114-76762DCC4835}"/>
                </a:ext>
              </a:extLst>
            </p:cNvPr>
            <p:cNvSpPr txBox="1"/>
            <p:nvPr/>
          </p:nvSpPr>
          <p:spPr>
            <a:xfrm>
              <a:off x="6359070" y="3785675"/>
              <a:ext cx="1244989" cy="461665"/>
            </a:xfrm>
            <a:prstGeom prst="rect">
              <a:avLst/>
            </a:prstGeom>
            <a:noFill/>
          </p:spPr>
          <p:txBody>
            <a:bodyPr wrap="square" rtlCol="0">
              <a:spAutoFit/>
            </a:bodyPr>
            <a:lstStyle/>
            <a:p>
              <a:pPr algn="ctr"/>
              <a:r>
                <a:rPr lang="en-US" sz="1200" b="1">
                  <a:solidFill>
                    <a:schemeClr val="bg1"/>
                  </a:solidFill>
                  <a:latin typeface="Helvetica Condensed"/>
                </a:rPr>
                <a:t>Applicable amount above</a:t>
              </a:r>
            </a:p>
          </p:txBody>
        </p:sp>
        <p:sp>
          <p:nvSpPr>
            <p:cNvPr id="42" name="TextBox 41">
              <a:extLst>
                <a:ext uri="{FF2B5EF4-FFF2-40B4-BE49-F238E27FC236}">
                  <a16:creationId xmlns:a16="http://schemas.microsoft.com/office/drawing/2014/main" id="{C9F4280C-2707-6A10-2A8D-A4F710EF2704}"/>
                </a:ext>
              </a:extLst>
            </p:cNvPr>
            <p:cNvSpPr txBox="1"/>
            <p:nvPr/>
          </p:nvSpPr>
          <p:spPr>
            <a:xfrm>
              <a:off x="6340649" y="4642670"/>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$1.00</a:t>
              </a:r>
              <a:endParaRPr lang="en-US" sz="1400" b="1">
                <a:solidFill>
                  <a:schemeClr val="bg1"/>
                </a:solidFill>
                <a:latin typeface="Helvetica Condensed"/>
              </a:endParaRPr>
            </a:p>
          </p:txBody>
        </p:sp>
        <p:sp>
          <p:nvSpPr>
            <p:cNvPr id="43" name="TextBox 42">
              <a:extLst>
                <a:ext uri="{FF2B5EF4-FFF2-40B4-BE49-F238E27FC236}">
                  <a16:creationId xmlns:a16="http://schemas.microsoft.com/office/drawing/2014/main" id="{BCEF4642-8FF5-0205-E678-314B322EE0C4}"/>
                </a:ext>
              </a:extLst>
            </p:cNvPr>
            <p:cNvSpPr txBox="1"/>
            <p:nvPr/>
          </p:nvSpPr>
          <p:spPr>
            <a:xfrm>
              <a:off x="6350585" y="5096796"/>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$0.50</a:t>
              </a:r>
              <a:endParaRPr lang="en-US" sz="1400" b="1">
                <a:solidFill>
                  <a:schemeClr val="bg1"/>
                </a:solidFill>
                <a:latin typeface="Helvetica Condensed"/>
              </a:endParaRPr>
            </a:p>
          </p:txBody>
        </p:sp>
        <p:sp>
          <p:nvSpPr>
            <p:cNvPr id="44" name="TextBox 43">
              <a:extLst>
                <a:ext uri="{FF2B5EF4-FFF2-40B4-BE49-F238E27FC236}">
                  <a16:creationId xmlns:a16="http://schemas.microsoft.com/office/drawing/2014/main" id="{5387A15E-D1B8-D01B-3CDC-8CE667278D45}"/>
                </a:ext>
              </a:extLst>
            </p:cNvPr>
            <p:cNvSpPr txBox="1"/>
            <p:nvPr/>
          </p:nvSpPr>
          <p:spPr>
            <a:xfrm>
              <a:off x="8341589" y="2155511"/>
              <a:ext cx="1244989" cy="307777"/>
            </a:xfrm>
            <a:prstGeom prst="rect">
              <a:avLst/>
            </a:prstGeom>
            <a:noFill/>
          </p:spPr>
          <p:txBody>
            <a:bodyPr wrap="square" rtlCol="0">
              <a:spAutoFit/>
            </a:bodyPr>
            <a:lstStyle/>
            <a:p>
              <a:pPr algn="ctr"/>
              <a:r>
                <a:rPr lang="en-US" sz="1400" b="1" dirty="0">
                  <a:solidFill>
                    <a:schemeClr val="bg1"/>
                  </a:solidFill>
                  <a:latin typeface="Helvetica Condensed"/>
                  <a:ea typeface="Cambria Math" panose="02040503050406030204" pitchFamily="18" charset="0"/>
                </a:rPr>
                <a:t>30-40%</a:t>
              </a:r>
              <a:endParaRPr lang="en-US" sz="1400" b="1" dirty="0">
                <a:solidFill>
                  <a:schemeClr val="bg1"/>
                </a:solidFill>
                <a:latin typeface="Helvetica Condensed"/>
              </a:endParaRPr>
            </a:p>
          </p:txBody>
        </p:sp>
        <p:sp>
          <p:nvSpPr>
            <p:cNvPr id="45" name="TextBox 44">
              <a:extLst>
                <a:ext uri="{FF2B5EF4-FFF2-40B4-BE49-F238E27FC236}">
                  <a16:creationId xmlns:a16="http://schemas.microsoft.com/office/drawing/2014/main" id="{A6C75186-EE2A-7B98-72B1-BAE99EF8547C}"/>
                </a:ext>
              </a:extLst>
            </p:cNvPr>
            <p:cNvSpPr txBox="1"/>
            <p:nvPr/>
          </p:nvSpPr>
          <p:spPr>
            <a:xfrm>
              <a:off x="8325213" y="3046150"/>
              <a:ext cx="1244989" cy="307777"/>
            </a:xfrm>
            <a:prstGeom prst="rect">
              <a:avLst/>
            </a:prstGeom>
            <a:noFill/>
          </p:spPr>
          <p:txBody>
            <a:bodyPr wrap="square" rtlCol="0">
              <a:spAutoFit/>
            </a:bodyPr>
            <a:lstStyle/>
            <a:p>
              <a:pPr algn="ctr"/>
              <a:r>
                <a:rPr lang="en-US" sz="1400" b="1" dirty="0">
                  <a:solidFill>
                    <a:schemeClr val="bg1"/>
                  </a:solidFill>
                  <a:latin typeface="Helvetica Condensed"/>
                  <a:ea typeface="Cambria Math" panose="02040503050406030204" pitchFamily="18" charset="0"/>
                </a:rPr>
                <a:t>30%</a:t>
              </a:r>
              <a:endParaRPr lang="en-US" sz="1400" b="1" dirty="0">
                <a:solidFill>
                  <a:schemeClr val="bg1"/>
                </a:solidFill>
                <a:latin typeface="Helvetica Condensed"/>
              </a:endParaRPr>
            </a:p>
          </p:txBody>
        </p:sp>
        <p:sp>
          <p:nvSpPr>
            <p:cNvPr id="46" name="TextBox 45">
              <a:extLst>
                <a:ext uri="{FF2B5EF4-FFF2-40B4-BE49-F238E27FC236}">
                  <a16:creationId xmlns:a16="http://schemas.microsoft.com/office/drawing/2014/main" id="{7C164307-D75C-98A6-5701-F620421BAE32}"/>
                </a:ext>
              </a:extLst>
            </p:cNvPr>
            <p:cNvSpPr txBox="1"/>
            <p:nvPr/>
          </p:nvSpPr>
          <p:spPr>
            <a:xfrm>
              <a:off x="8341589" y="3873568"/>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30%</a:t>
              </a:r>
              <a:endParaRPr lang="en-US" sz="1400" b="1">
                <a:solidFill>
                  <a:schemeClr val="bg1"/>
                </a:solidFill>
                <a:latin typeface="Helvetica Condensed"/>
              </a:endParaRPr>
            </a:p>
          </p:txBody>
        </p:sp>
        <p:sp>
          <p:nvSpPr>
            <p:cNvPr id="47" name="TextBox 46">
              <a:extLst>
                <a:ext uri="{FF2B5EF4-FFF2-40B4-BE49-F238E27FC236}">
                  <a16:creationId xmlns:a16="http://schemas.microsoft.com/office/drawing/2014/main" id="{7AEABB5C-8176-B2FD-43B7-005887C4F07C}"/>
                </a:ext>
              </a:extLst>
            </p:cNvPr>
            <p:cNvSpPr txBox="1"/>
            <p:nvPr/>
          </p:nvSpPr>
          <p:spPr>
            <a:xfrm>
              <a:off x="8341589" y="4622843"/>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30%</a:t>
              </a:r>
              <a:endParaRPr lang="en-US" sz="1400" b="1">
                <a:solidFill>
                  <a:schemeClr val="bg1"/>
                </a:solidFill>
                <a:latin typeface="Helvetica Condensed"/>
              </a:endParaRPr>
            </a:p>
          </p:txBody>
        </p:sp>
        <p:sp>
          <p:nvSpPr>
            <p:cNvPr id="48" name="TextBox 47">
              <a:extLst>
                <a:ext uri="{FF2B5EF4-FFF2-40B4-BE49-F238E27FC236}">
                  <a16:creationId xmlns:a16="http://schemas.microsoft.com/office/drawing/2014/main" id="{ECFC046E-F1AD-8A97-5A67-6D2AF43ACDB7}"/>
                </a:ext>
              </a:extLst>
            </p:cNvPr>
            <p:cNvSpPr txBox="1"/>
            <p:nvPr/>
          </p:nvSpPr>
          <p:spPr>
            <a:xfrm>
              <a:off x="8341589" y="5096796"/>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30%</a:t>
              </a:r>
              <a:endParaRPr lang="en-US" sz="1400" b="1">
                <a:solidFill>
                  <a:schemeClr val="bg1"/>
                </a:solidFill>
                <a:latin typeface="Helvetica Condensed"/>
              </a:endParaRPr>
            </a:p>
          </p:txBody>
        </p:sp>
        <p:sp>
          <p:nvSpPr>
            <p:cNvPr id="49" name="TextBox 48">
              <a:extLst>
                <a:ext uri="{FF2B5EF4-FFF2-40B4-BE49-F238E27FC236}">
                  <a16:creationId xmlns:a16="http://schemas.microsoft.com/office/drawing/2014/main" id="{C2DB04BF-557C-15A3-11FD-C6FD8857D802}"/>
                </a:ext>
              </a:extLst>
            </p:cNvPr>
            <p:cNvSpPr txBox="1"/>
            <p:nvPr/>
          </p:nvSpPr>
          <p:spPr>
            <a:xfrm>
              <a:off x="10341079" y="2150898"/>
              <a:ext cx="1244989" cy="307777"/>
            </a:xfrm>
            <a:prstGeom prst="rect">
              <a:avLst/>
            </a:prstGeom>
            <a:noFill/>
          </p:spPr>
          <p:txBody>
            <a:bodyPr wrap="square" rtlCol="0">
              <a:spAutoFit/>
            </a:bodyPr>
            <a:lstStyle/>
            <a:p>
              <a:pPr algn="ctr"/>
              <a:r>
                <a:rPr lang="en-US" sz="1400" b="1" dirty="0">
                  <a:solidFill>
                    <a:schemeClr val="bg1"/>
                  </a:solidFill>
                  <a:latin typeface="Helvetica Condensed"/>
                  <a:ea typeface="Cambria Math" panose="02040503050406030204" pitchFamily="18" charset="0"/>
                </a:rPr>
                <a:t>$2 million</a:t>
              </a:r>
              <a:endParaRPr lang="en-US" sz="1400" b="1" dirty="0">
                <a:solidFill>
                  <a:schemeClr val="bg1"/>
                </a:solidFill>
                <a:latin typeface="Helvetica Condensed"/>
              </a:endParaRPr>
            </a:p>
          </p:txBody>
        </p:sp>
        <p:sp>
          <p:nvSpPr>
            <p:cNvPr id="50" name="TextBox 49">
              <a:extLst>
                <a:ext uri="{FF2B5EF4-FFF2-40B4-BE49-F238E27FC236}">
                  <a16:creationId xmlns:a16="http://schemas.microsoft.com/office/drawing/2014/main" id="{9335BEFA-C510-6DFE-CEBF-4C79E91C66BE}"/>
                </a:ext>
              </a:extLst>
            </p:cNvPr>
            <p:cNvSpPr txBox="1"/>
            <p:nvPr/>
          </p:nvSpPr>
          <p:spPr>
            <a:xfrm>
              <a:off x="10341079" y="3045088"/>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$3 million</a:t>
              </a:r>
              <a:endParaRPr lang="en-US" sz="1400" b="1">
                <a:solidFill>
                  <a:schemeClr val="bg1"/>
                </a:solidFill>
                <a:latin typeface="Helvetica Condensed"/>
              </a:endParaRPr>
            </a:p>
          </p:txBody>
        </p:sp>
        <p:sp>
          <p:nvSpPr>
            <p:cNvPr id="51" name="TextBox 50">
              <a:extLst>
                <a:ext uri="{FF2B5EF4-FFF2-40B4-BE49-F238E27FC236}">
                  <a16:creationId xmlns:a16="http://schemas.microsoft.com/office/drawing/2014/main" id="{86547083-AF96-D2D6-514D-4E47DD54340F}"/>
                </a:ext>
              </a:extLst>
            </p:cNvPr>
            <p:cNvSpPr txBox="1"/>
            <p:nvPr/>
          </p:nvSpPr>
          <p:spPr>
            <a:xfrm>
              <a:off x="10341080" y="3873568"/>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$1 million</a:t>
              </a:r>
              <a:endParaRPr lang="en-US" sz="1400" b="1">
                <a:solidFill>
                  <a:schemeClr val="bg1"/>
                </a:solidFill>
                <a:latin typeface="Helvetica Condensed"/>
              </a:endParaRPr>
            </a:p>
          </p:txBody>
        </p:sp>
        <p:sp>
          <p:nvSpPr>
            <p:cNvPr id="53" name="TextBox 52">
              <a:extLst>
                <a:ext uri="{FF2B5EF4-FFF2-40B4-BE49-F238E27FC236}">
                  <a16:creationId xmlns:a16="http://schemas.microsoft.com/office/drawing/2014/main" id="{9A7EF475-4A1B-F3F0-E7BD-08175970E94B}"/>
                </a:ext>
              </a:extLst>
            </p:cNvPr>
            <p:cNvSpPr txBox="1"/>
            <p:nvPr/>
          </p:nvSpPr>
          <p:spPr>
            <a:xfrm>
              <a:off x="10341316" y="4623272"/>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$2 million</a:t>
              </a:r>
              <a:endParaRPr lang="en-US" sz="1400" b="1">
                <a:solidFill>
                  <a:schemeClr val="bg1"/>
                </a:solidFill>
                <a:latin typeface="Helvetica Condensed"/>
              </a:endParaRPr>
            </a:p>
          </p:txBody>
        </p:sp>
        <p:sp>
          <p:nvSpPr>
            <p:cNvPr id="54" name="TextBox 53">
              <a:extLst>
                <a:ext uri="{FF2B5EF4-FFF2-40B4-BE49-F238E27FC236}">
                  <a16:creationId xmlns:a16="http://schemas.microsoft.com/office/drawing/2014/main" id="{94DCF635-E930-3146-4AAA-20A972287112}"/>
                </a:ext>
              </a:extLst>
            </p:cNvPr>
            <p:cNvSpPr txBox="1"/>
            <p:nvPr/>
          </p:nvSpPr>
          <p:spPr>
            <a:xfrm>
              <a:off x="10341079" y="5105763"/>
              <a:ext cx="1244989" cy="307777"/>
            </a:xfrm>
            <a:prstGeom prst="rect">
              <a:avLst/>
            </a:prstGeom>
            <a:noFill/>
          </p:spPr>
          <p:txBody>
            <a:bodyPr wrap="square" rtlCol="0">
              <a:spAutoFit/>
            </a:bodyPr>
            <a:lstStyle/>
            <a:p>
              <a:pPr algn="ctr"/>
              <a:r>
                <a:rPr lang="en-US" sz="1400" b="1">
                  <a:solidFill>
                    <a:schemeClr val="bg1"/>
                  </a:solidFill>
                  <a:latin typeface="Helvetica Condensed"/>
                  <a:ea typeface="Cambria Math" panose="02040503050406030204" pitchFamily="18" charset="0"/>
                </a:rPr>
                <a:t>$3 million</a:t>
              </a:r>
              <a:endParaRPr lang="en-US" sz="1400" b="1">
                <a:solidFill>
                  <a:schemeClr val="bg1"/>
                </a:solidFill>
                <a:latin typeface="Helvetica Condensed"/>
              </a:endParaRPr>
            </a:p>
          </p:txBody>
        </p:sp>
        <p:cxnSp>
          <p:nvCxnSpPr>
            <p:cNvPr id="57" name="Straight Connector 56">
              <a:extLst>
                <a:ext uri="{FF2B5EF4-FFF2-40B4-BE49-F238E27FC236}">
                  <a16:creationId xmlns:a16="http://schemas.microsoft.com/office/drawing/2014/main" id="{195F19D9-2AED-AB32-7C57-005CFC726EB9}"/>
                </a:ext>
              </a:extLst>
            </p:cNvPr>
            <p:cNvCxnSpPr>
              <a:cxnSpLocks/>
            </p:cNvCxnSpPr>
            <p:nvPr/>
          </p:nvCxnSpPr>
          <p:spPr>
            <a:xfrm>
              <a:off x="4159115" y="2739766"/>
              <a:ext cx="7627420" cy="583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33A37783-6A62-0526-90A2-DFE45F9B2ED1}"/>
                </a:ext>
              </a:extLst>
            </p:cNvPr>
            <p:cNvCxnSpPr/>
            <p:nvPr/>
          </p:nvCxnSpPr>
          <p:spPr>
            <a:xfrm>
              <a:off x="4159115" y="3185193"/>
              <a:ext cx="362844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9" name="Straight Connector 58">
              <a:extLst>
                <a:ext uri="{FF2B5EF4-FFF2-40B4-BE49-F238E27FC236}">
                  <a16:creationId xmlns:a16="http://schemas.microsoft.com/office/drawing/2014/main" id="{842C3C6E-3DFE-4FE8-01A2-262EE6DD1CA3}"/>
                </a:ext>
              </a:extLst>
            </p:cNvPr>
            <p:cNvCxnSpPr>
              <a:cxnSpLocks/>
            </p:cNvCxnSpPr>
            <p:nvPr/>
          </p:nvCxnSpPr>
          <p:spPr>
            <a:xfrm>
              <a:off x="4159115" y="3571502"/>
              <a:ext cx="7758804" cy="0"/>
            </a:xfrm>
            <a:prstGeom prst="line">
              <a:avLst/>
            </a:prstGeom>
            <a:ln w="57150" cap="rnd">
              <a:solidFill>
                <a:schemeClr val="bg1"/>
              </a:solidFill>
            </a:ln>
          </p:spPr>
          <p:style>
            <a:lnRef idx="3">
              <a:schemeClr val="dk1"/>
            </a:lnRef>
            <a:fillRef idx="0">
              <a:schemeClr val="dk1"/>
            </a:fillRef>
            <a:effectRef idx="2">
              <a:schemeClr val="dk1"/>
            </a:effectRef>
            <a:fontRef idx="minor">
              <a:schemeClr val="tx1"/>
            </a:fontRef>
          </p:style>
        </p:cxnSp>
        <p:cxnSp>
          <p:nvCxnSpPr>
            <p:cNvPr id="61" name="Straight Connector 60">
              <a:extLst>
                <a:ext uri="{FF2B5EF4-FFF2-40B4-BE49-F238E27FC236}">
                  <a16:creationId xmlns:a16="http://schemas.microsoft.com/office/drawing/2014/main" id="{D323ED32-00D8-919C-0811-615CBBB12D20}"/>
                </a:ext>
              </a:extLst>
            </p:cNvPr>
            <p:cNvCxnSpPr>
              <a:cxnSpLocks/>
            </p:cNvCxnSpPr>
            <p:nvPr/>
          </p:nvCxnSpPr>
          <p:spPr>
            <a:xfrm>
              <a:off x="4159115" y="4497307"/>
              <a:ext cx="7758804"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7D9A200F-637B-8E0D-7EEE-20568F77B93C}"/>
                </a:ext>
              </a:extLst>
            </p:cNvPr>
            <p:cNvCxnSpPr>
              <a:cxnSpLocks/>
            </p:cNvCxnSpPr>
            <p:nvPr/>
          </p:nvCxnSpPr>
          <p:spPr>
            <a:xfrm>
              <a:off x="4172950" y="4997652"/>
              <a:ext cx="761358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67" name="TextBox 66">
              <a:extLst>
                <a:ext uri="{FF2B5EF4-FFF2-40B4-BE49-F238E27FC236}">
                  <a16:creationId xmlns:a16="http://schemas.microsoft.com/office/drawing/2014/main" id="{8DDADE4B-C2C6-567D-204D-3EB848615DFC}"/>
                </a:ext>
              </a:extLst>
            </p:cNvPr>
            <p:cNvSpPr txBox="1"/>
            <p:nvPr/>
          </p:nvSpPr>
          <p:spPr>
            <a:xfrm>
              <a:off x="857887" y="1454791"/>
              <a:ext cx="2514671" cy="276999"/>
            </a:xfrm>
            <a:prstGeom prst="rect">
              <a:avLst/>
            </a:prstGeom>
            <a:noFill/>
          </p:spPr>
          <p:txBody>
            <a:bodyPr wrap="square" rtlCol="0">
              <a:spAutoFit/>
            </a:bodyPr>
            <a:lstStyle/>
            <a:p>
              <a:pPr algn="ctr"/>
              <a:r>
                <a:rPr lang="en-US" sz="1200" b="1">
                  <a:solidFill>
                    <a:srgbClr val="5A5C62"/>
                  </a:solidFill>
                  <a:latin typeface="Helvetica Condensed"/>
                </a:rPr>
                <a:t>Eligible Technology</a:t>
              </a:r>
            </a:p>
          </p:txBody>
        </p:sp>
        <p:sp>
          <p:nvSpPr>
            <p:cNvPr id="68" name="TextBox 67">
              <a:extLst>
                <a:ext uri="{FF2B5EF4-FFF2-40B4-BE49-F238E27FC236}">
                  <a16:creationId xmlns:a16="http://schemas.microsoft.com/office/drawing/2014/main" id="{F74A67EC-CDFE-9B03-3FD9-52D3A3F57FE1}"/>
                </a:ext>
              </a:extLst>
            </p:cNvPr>
            <p:cNvSpPr txBox="1"/>
            <p:nvPr/>
          </p:nvSpPr>
          <p:spPr>
            <a:xfrm>
              <a:off x="3716253" y="1330368"/>
              <a:ext cx="2514671" cy="492443"/>
            </a:xfrm>
            <a:prstGeom prst="rect">
              <a:avLst/>
            </a:prstGeom>
            <a:noFill/>
          </p:spPr>
          <p:txBody>
            <a:bodyPr wrap="square" rtlCol="0">
              <a:spAutoFit/>
            </a:bodyPr>
            <a:lstStyle/>
            <a:p>
              <a:pPr algn="ctr"/>
              <a:r>
                <a:rPr lang="en-US" sz="1400" b="1" dirty="0">
                  <a:solidFill>
                    <a:srgbClr val="006B80"/>
                  </a:solidFill>
                  <a:latin typeface="Helvetica Condensed"/>
                </a:rPr>
                <a:t>Size</a:t>
              </a:r>
              <a:r>
                <a:rPr lang="en-US" sz="1200" b="1" dirty="0">
                  <a:solidFill>
                    <a:srgbClr val="006B80"/>
                  </a:solidFill>
                  <a:latin typeface="Helvetica Condensed"/>
                </a:rPr>
                <a:t> </a:t>
              </a:r>
            </a:p>
            <a:p>
              <a:pPr algn="ctr"/>
              <a:r>
                <a:rPr lang="en-US" sz="1200" b="1" dirty="0">
                  <a:solidFill>
                    <a:srgbClr val="006B80"/>
                  </a:solidFill>
                  <a:latin typeface="Helvetica Condensed"/>
                </a:rPr>
                <a:t>(installed rate capacity)</a:t>
              </a:r>
            </a:p>
          </p:txBody>
        </p:sp>
        <p:sp>
          <p:nvSpPr>
            <p:cNvPr id="69" name="TextBox 68">
              <a:extLst>
                <a:ext uri="{FF2B5EF4-FFF2-40B4-BE49-F238E27FC236}">
                  <a16:creationId xmlns:a16="http://schemas.microsoft.com/office/drawing/2014/main" id="{8D757027-CE60-127B-A498-13AC65ED0B72}"/>
                </a:ext>
              </a:extLst>
            </p:cNvPr>
            <p:cNvSpPr txBox="1"/>
            <p:nvPr/>
          </p:nvSpPr>
          <p:spPr>
            <a:xfrm>
              <a:off x="5715743" y="1311544"/>
              <a:ext cx="2514671" cy="492443"/>
            </a:xfrm>
            <a:prstGeom prst="rect">
              <a:avLst/>
            </a:prstGeom>
            <a:noFill/>
          </p:spPr>
          <p:txBody>
            <a:bodyPr wrap="square" rtlCol="0">
              <a:spAutoFit/>
            </a:bodyPr>
            <a:lstStyle/>
            <a:p>
              <a:pPr algn="ctr"/>
              <a:r>
                <a:rPr lang="en-US" sz="1400" b="1" dirty="0">
                  <a:solidFill>
                    <a:srgbClr val="407ABC"/>
                  </a:solidFill>
                  <a:latin typeface="Helvetica Condensed"/>
                </a:rPr>
                <a:t>Incentive</a:t>
              </a:r>
              <a:r>
                <a:rPr lang="en-US" sz="1200" b="1" dirty="0">
                  <a:solidFill>
                    <a:srgbClr val="407ABC"/>
                  </a:solidFill>
                  <a:latin typeface="Helvetica Condensed"/>
                </a:rPr>
                <a:t> </a:t>
              </a:r>
            </a:p>
            <a:p>
              <a:pPr algn="ctr"/>
              <a:r>
                <a:rPr lang="en-US" sz="1200" b="1" dirty="0">
                  <a:solidFill>
                    <a:srgbClr val="407ABC"/>
                  </a:solidFill>
                  <a:latin typeface="Helvetica Condensed"/>
                </a:rPr>
                <a:t>($/Watt)</a:t>
              </a:r>
            </a:p>
          </p:txBody>
        </p:sp>
        <p:sp>
          <p:nvSpPr>
            <p:cNvPr id="70" name="TextBox 69">
              <a:extLst>
                <a:ext uri="{FF2B5EF4-FFF2-40B4-BE49-F238E27FC236}">
                  <a16:creationId xmlns:a16="http://schemas.microsoft.com/office/drawing/2014/main" id="{B128DE83-1CFE-DD20-C242-B26C34BC625F}"/>
                </a:ext>
              </a:extLst>
            </p:cNvPr>
            <p:cNvSpPr txBox="1"/>
            <p:nvPr/>
          </p:nvSpPr>
          <p:spPr>
            <a:xfrm>
              <a:off x="7690371" y="1325430"/>
              <a:ext cx="2514671" cy="523220"/>
            </a:xfrm>
            <a:prstGeom prst="rect">
              <a:avLst/>
            </a:prstGeom>
            <a:noFill/>
          </p:spPr>
          <p:txBody>
            <a:bodyPr wrap="square" rtlCol="0">
              <a:spAutoFit/>
            </a:bodyPr>
            <a:lstStyle/>
            <a:p>
              <a:pPr algn="ctr"/>
              <a:r>
                <a:rPr lang="en-US" sz="1400" b="1" dirty="0">
                  <a:solidFill>
                    <a:srgbClr val="5E96AF"/>
                  </a:solidFill>
                  <a:latin typeface="Helvetica Condensed"/>
                </a:rPr>
                <a:t>% of Total cost cap </a:t>
              </a:r>
            </a:p>
            <a:p>
              <a:pPr algn="ctr"/>
              <a:r>
                <a:rPr lang="en-US" sz="1400" b="1" dirty="0">
                  <a:solidFill>
                    <a:srgbClr val="5E96AF"/>
                  </a:solidFill>
                  <a:latin typeface="Helvetica Condensed"/>
                </a:rPr>
                <a:t>per project</a:t>
              </a:r>
            </a:p>
          </p:txBody>
        </p:sp>
        <p:sp>
          <p:nvSpPr>
            <p:cNvPr id="71" name="TextBox 70">
              <a:extLst>
                <a:ext uri="{FF2B5EF4-FFF2-40B4-BE49-F238E27FC236}">
                  <a16:creationId xmlns:a16="http://schemas.microsoft.com/office/drawing/2014/main" id="{F8B5D714-B6FE-C558-2C34-1EC431523DB8}"/>
                </a:ext>
              </a:extLst>
            </p:cNvPr>
            <p:cNvSpPr txBox="1"/>
            <p:nvPr/>
          </p:nvSpPr>
          <p:spPr>
            <a:xfrm>
              <a:off x="9706237" y="1450187"/>
              <a:ext cx="2514671" cy="307777"/>
            </a:xfrm>
            <a:prstGeom prst="rect">
              <a:avLst/>
            </a:prstGeom>
            <a:noFill/>
          </p:spPr>
          <p:txBody>
            <a:bodyPr wrap="square" rtlCol="0">
              <a:spAutoFit/>
            </a:bodyPr>
            <a:lstStyle/>
            <a:p>
              <a:pPr algn="ctr"/>
              <a:r>
                <a:rPr lang="en-US" sz="1400" b="1" dirty="0">
                  <a:solidFill>
                    <a:srgbClr val="96C39D"/>
                  </a:solidFill>
                  <a:latin typeface="Helvetica Condensed"/>
                </a:rPr>
                <a:t>$ Cap per project</a:t>
              </a:r>
            </a:p>
          </p:txBody>
        </p:sp>
      </p:grpSp>
      <p:sp>
        <p:nvSpPr>
          <p:cNvPr id="73" name="TextBox 72">
            <a:extLst>
              <a:ext uri="{FF2B5EF4-FFF2-40B4-BE49-F238E27FC236}">
                <a16:creationId xmlns:a16="http://schemas.microsoft.com/office/drawing/2014/main" id="{C39373F9-064A-2E52-F2E3-BB4B5F92BA3E}"/>
              </a:ext>
            </a:extLst>
          </p:cNvPr>
          <p:cNvSpPr txBox="1"/>
          <p:nvPr/>
        </p:nvSpPr>
        <p:spPr>
          <a:xfrm>
            <a:off x="4061500" y="5850606"/>
            <a:ext cx="5214150" cy="1000274"/>
          </a:xfrm>
          <a:prstGeom prst="rect">
            <a:avLst/>
          </a:prstGeom>
          <a:noFill/>
        </p:spPr>
        <p:txBody>
          <a:bodyPr wrap="square" rtlCol="0">
            <a:spAutoFit/>
          </a:bodyPr>
          <a:lstStyle/>
          <a:p>
            <a:pPr marL="0" marR="0" lvl="1" algn="l" defTabSz="622300" rtl="0" eaLnBrk="0" fontAlgn="base" latinLnBrk="0" hangingPunct="0">
              <a:lnSpc>
                <a:spcPct val="100000"/>
              </a:lnSpc>
              <a:spcBef>
                <a:spcPct val="0"/>
              </a:spcBef>
              <a:spcAft>
                <a:spcPts val="200"/>
              </a:spcAft>
              <a:buClrTx/>
              <a:buSzTx/>
              <a:tabLst/>
              <a:defRPr/>
            </a:pPr>
            <a:r>
              <a:rPr kumimoji="0" lang="en-US" sz="1200" b="1" i="0" u="none" strike="noStrike" kern="1200" cap="none" spc="0" normalizeH="0" baseline="0" noProof="0">
                <a:ln>
                  <a:noFill/>
                </a:ln>
                <a:solidFill>
                  <a:srgbClr val="5E6167"/>
                </a:solidFill>
                <a:effectLst/>
                <a:uLnTx/>
                <a:uFillTx/>
                <a:latin typeface="Helvetica Condensed"/>
                <a:ea typeface="ＭＳ Ｐゴシック" charset="0"/>
              </a:rPr>
              <a:t>Bonus Incentives:</a:t>
            </a:r>
          </a:p>
          <a:p>
            <a:pPr marL="0" marR="0" lvl="1" algn="l" defTabSz="622300" rtl="0" eaLnBrk="0" fontAlgn="base" latinLnBrk="0" hangingPunct="0">
              <a:lnSpc>
                <a:spcPct val="100000"/>
              </a:lnSpc>
              <a:spcBef>
                <a:spcPct val="0"/>
              </a:spcBef>
              <a:spcAft>
                <a:spcPts val="200"/>
              </a:spcAft>
              <a:buClrTx/>
              <a:buSzTx/>
              <a:tabLst/>
              <a:defRPr/>
            </a:pPr>
            <a:r>
              <a:rPr kumimoji="0" lang="en-US" sz="1200" b="0" i="0" u="none" strike="noStrike" kern="1200" cap="none" spc="0" normalizeH="0" baseline="0" noProof="0">
                <a:ln>
                  <a:noFill/>
                </a:ln>
                <a:solidFill>
                  <a:srgbClr val="5E6167"/>
                </a:solidFill>
                <a:effectLst/>
                <a:uLnTx/>
                <a:uFillTx/>
                <a:latin typeface="Helvetica Condensed"/>
                <a:ea typeface="ＭＳ Ｐゴシック" charset="0"/>
              </a:rPr>
              <a:t>- 25% bonus for critical facilities with black-start/islanding capabilities</a:t>
            </a:r>
          </a:p>
          <a:p>
            <a:pPr marL="0" marR="0" lvl="1" algn="l" defTabSz="622300" rtl="0" eaLnBrk="0" fontAlgn="base" latinLnBrk="0" hangingPunct="0">
              <a:lnSpc>
                <a:spcPct val="100000"/>
              </a:lnSpc>
              <a:spcBef>
                <a:spcPct val="0"/>
              </a:spcBef>
              <a:spcAft>
                <a:spcPts val="200"/>
              </a:spcAft>
              <a:buClrTx/>
              <a:buSzTx/>
              <a:tabLst/>
              <a:defRPr/>
            </a:pPr>
            <a:r>
              <a:rPr kumimoji="0" lang="en-US" sz="1200" b="0" i="0" u="none" strike="noStrike" kern="1200" cap="none" spc="0" normalizeH="0" baseline="0" noProof="0">
                <a:ln>
                  <a:noFill/>
                </a:ln>
                <a:solidFill>
                  <a:srgbClr val="5E6167"/>
                </a:solidFill>
                <a:effectLst/>
                <a:uLnTx/>
                <a:uFillTx/>
                <a:latin typeface="Helvetica Condensed"/>
                <a:ea typeface="ＭＳ Ｐゴシック" charset="0"/>
              </a:rPr>
              <a:t>- Up to 30% incentive bonus for CHP using biofuel</a:t>
            </a:r>
          </a:p>
          <a:p>
            <a:pPr marL="0" marR="0" lvl="1" indent="0" algn="l" defTabSz="622300" rtl="0" eaLnBrk="0" fontAlgn="base" latinLnBrk="0" hangingPunct="0">
              <a:lnSpc>
                <a:spcPct val="100000"/>
              </a:lnSpc>
              <a:spcBef>
                <a:spcPct val="0"/>
              </a:spcBef>
              <a:spcAft>
                <a:spcPts val="200"/>
              </a:spcAft>
              <a:buClrTx/>
              <a:buSzTx/>
              <a:buFontTx/>
              <a:buNone/>
              <a:tabLst/>
              <a:defRPr/>
            </a:pPr>
            <a:endParaRPr kumimoji="0" lang="en-US" sz="1800" b="0" i="0" u="none" strike="noStrike" kern="1200" cap="none" spc="0" normalizeH="0" baseline="0" noProof="0">
              <a:ln>
                <a:noFill/>
              </a:ln>
              <a:solidFill>
                <a:srgbClr val="5E6167"/>
              </a:solidFill>
              <a:effectLst/>
              <a:uLnTx/>
              <a:uFillTx/>
              <a:latin typeface="Helvetica Condensed"/>
              <a:ea typeface="ＭＳ Ｐゴシック" charset="0"/>
            </a:endParaRPr>
          </a:p>
        </p:txBody>
      </p:sp>
      <p:sp>
        <p:nvSpPr>
          <p:cNvPr id="4" name="Title 3">
            <a:extLst>
              <a:ext uri="{FF2B5EF4-FFF2-40B4-BE49-F238E27FC236}">
                <a16:creationId xmlns:a16="http://schemas.microsoft.com/office/drawing/2014/main" id="{667AE38F-33E4-51CB-A2CE-155447CFAD13}"/>
              </a:ext>
            </a:extLst>
          </p:cNvPr>
          <p:cNvSpPr>
            <a:spLocks noGrp="1"/>
          </p:cNvSpPr>
          <p:nvPr>
            <p:ph type="title"/>
          </p:nvPr>
        </p:nvSpPr>
        <p:spPr/>
        <p:txBody>
          <a:bodyPr/>
          <a:lstStyle/>
          <a:p>
            <a:r>
              <a:rPr kumimoji="0" lang="en-US" sz="3600" b="0" i="0" u="none" strike="noStrike" kern="1200" cap="none" spc="0" normalizeH="0" baseline="0" noProof="0" dirty="0">
                <a:ln>
                  <a:noFill/>
                </a:ln>
                <a:solidFill>
                  <a:prstClr val="white"/>
                </a:solidFill>
                <a:effectLst/>
                <a:uLnTx/>
                <a:uFillTx/>
                <a:latin typeface="Helvetica Condensed"/>
                <a:ea typeface="+mj-ea"/>
                <a:cs typeface="+mj-cs"/>
              </a:rPr>
              <a:t>Combined Heat &amp; Power - Fuel Cells Incentive</a:t>
            </a:r>
            <a:r>
              <a:rPr lang="en-US" dirty="0"/>
              <a:t>	</a:t>
            </a:r>
          </a:p>
        </p:txBody>
      </p:sp>
    </p:spTree>
    <p:extLst>
      <p:ext uri="{BB962C8B-B14F-4D97-AF65-F5344CB8AC3E}">
        <p14:creationId xmlns:p14="http://schemas.microsoft.com/office/powerpoint/2010/main" val="3846596028"/>
      </p:ext>
    </p:extLst>
  </p:cSld>
  <p:clrMapOvr>
    <a:masterClrMapping/>
  </p:clrMapOvr>
  <p:transition advClick="0" advTm="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629EF96-2A4C-6CC2-69F2-6156521AC5C4}"/>
              </a:ext>
            </a:extLst>
          </p:cNvPr>
          <p:cNvSpPr>
            <a:spLocks noGrp="1"/>
          </p:cNvSpPr>
          <p:nvPr>
            <p:ph idx="1"/>
          </p:nvPr>
        </p:nvSpPr>
        <p:spPr/>
        <p:txBody>
          <a:bodyPr/>
          <a:lstStyle/>
          <a:p>
            <a:endParaRPr lang="en-US"/>
          </a:p>
        </p:txBody>
      </p:sp>
      <p:sp>
        <p:nvSpPr>
          <p:cNvPr id="5" name="Slide Number Placeholder 1">
            <a:extLst>
              <a:ext uri="{FF2B5EF4-FFF2-40B4-BE49-F238E27FC236}">
                <a16:creationId xmlns:a16="http://schemas.microsoft.com/office/drawing/2014/main" id="{37172629-D017-9696-3D47-C91C01F4B491}"/>
              </a:ext>
            </a:extLst>
          </p:cNvPr>
          <p:cNvSpPr>
            <a:spLocks noGrp="1"/>
          </p:cNvSpPr>
          <p:nvPr>
            <p:ph type="sldNum" sz="quarter" idx="12"/>
          </p:nvPr>
        </p:nvSpPr>
        <p:spPr>
          <a:prstGeom prst="rect">
            <a:avLst/>
          </a:prstGeom>
        </p:spPr>
        <p:txBody>
          <a:bodyPr/>
          <a:lstStyle>
            <a:defPPr>
              <a:defRPr lang="en-US"/>
            </a:defPPr>
            <a:lvl1pPr marL="0" algn="r" defTabSz="914400" rtl="0" eaLnBrk="1" latinLnBrk="0" hangingPunct="1">
              <a:defRPr sz="1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6469543-EFA7-49FE-9FBA-0A7EAC2E5F01}" type="slidenum">
              <a:rPr lang="en-US" smtClean="0"/>
              <a:pPr algn="ctr"/>
              <a:t>18</a:t>
            </a:fld>
            <a:endParaRPr lang="en-US"/>
          </a:p>
        </p:txBody>
      </p:sp>
      <p:sp>
        <p:nvSpPr>
          <p:cNvPr id="3" name="Title 2"/>
          <p:cNvSpPr>
            <a:spLocks noGrp="1"/>
          </p:cNvSpPr>
          <p:nvPr>
            <p:ph type="title"/>
          </p:nvPr>
        </p:nvSpPr>
        <p:spPr>
          <a:prstGeom prst="rect">
            <a:avLst/>
          </a:prstGeom>
        </p:spPr>
        <p:txBody>
          <a:bodyPr lIns="91440" tIns="45720" rIns="91440" bIns="45720" anchor="ctr"/>
          <a:lstStyle/>
          <a:p>
            <a:r>
              <a:rPr lang="en-US" sz="3100" dirty="0">
                <a:solidFill>
                  <a:srgbClr val="FFFFFF"/>
                </a:solidFill>
              </a:rPr>
              <a:t>How do I Participate?</a:t>
            </a:r>
            <a:br>
              <a:rPr lang="en-US" sz="3100" dirty="0"/>
            </a:br>
            <a:endParaRPr lang="en-US" sz="3100" dirty="0"/>
          </a:p>
        </p:txBody>
      </p:sp>
      <p:sp>
        <p:nvSpPr>
          <p:cNvPr id="8" name="TextBox 7">
            <a:extLst>
              <a:ext uri="{FF2B5EF4-FFF2-40B4-BE49-F238E27FC236}">
                <a16:creationId xmlns:a16="http://schemas.microsoft.com/office/drawing/2014/main" id="{68DC8647-5B5A-F00F-E375-01DAB90DCFA0}"/>
              </a:ext>
            </a:extLst>
          </p:cNvPr>
          <p:cNvSpPr txBox="1"/>
          <p:nvPr/>
        </p:nvSpPr>
        <p:spPr>
          <a:xfrm>
            <a:off x="483351" y="971612"/>
            <a:ext cx="3692448" cy="276999"/>
          </a:xfrm>
          <a:prstGeom prst="rect">
            <a:avLst/>
          </a:prstGeom>
          <a:noFill/>
        </p:spPr>
        <p:txBody>
          <a:bodyPr wrap="square" rtlCol="0">
            <a:spAutoFit/>
          </a:bodyPr>
          <a:lstStyle/>
          <a:p>
            <a:r>
              <a:rPr lang="en-US" sz="1200">
                <a:solidFill>
                  <a:schemeClr val="bg1">
                    <a:lumMod val="95000"/>
                  </a:schemeClr>
                </a:solidFill>
                <a:latin typeface="Calibri"/>
                <a:cs typeface="Calibri"/>
                <a:sym typeface="Lato Bold" charset="0"/>
              </a:rPr>
              <a:t>NJCleanEnergy.com/</a:t>
            </a:r>
            <a:r>
              <a:rPr lang="en-US" sz="1200" err="1">
                <a:solidFill>
                  <a:schemeClr val="bg1">
                    <a:lumMod val="95000"/>
                  </a:schemeClr>
                </a:solidFill>
                <a:latin typeface="Calibri"/>
                <a:cs typeface="Calibri"/>
                <a:sym typeface="Lato Bold" charset="0"/>
              </a:rPr>
              <a:t>CHPFeasibility</a:t>
            </a:r>
            <a:endParaRPr lang="en-US" sz="1200">
              <a:solidFill>
                <a:schemeClr val="bg1">
                  <a:lumMod val="95000"/>
                </a:schemeClr>
              </a:solidFill>
              <a:latin typeface="Calibri" panose="020F0502020204030204" pitchFamily="34" charset="0"/>
              <a:sym typeface="Lato Bold" charset="0"/>
            </a:endParaRPr>
          </a:p>
        </p:txBody>
      </p:sp>
      <p:pic>
        <p:nvPicPr>
          <p:cNvPr id="9" name="Picture 8" descr="A line of blue lines with icons">
            <a:extLst>
              <a:ext uri="{FF2B5EF4-FFF2-40B4-BE49-F238E27FC236}">
                <a16:creationId xmlns:a16="http://schemas.microsoft.com/office/drawing/2014/main" id="{415A5F1E-50EA-AB1E-3996-47FCE109E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702" y="1011932"/>
            <a:ext cx="9986596" cy="4993299"/>
          </a:xfrm>
          <a:prstGeom prst="rect">
            <a:avLst/>
          </a:prstGeom>
        </p:spPr>
      </p:pic>
      <p:sp>
        <p:nvSpPr>
          <p:cNvPr id="2" name="TextBox 1">
            <a:extLst>
              <a:ext uri="{FF2B5EF4-FFF2-40B4-BE49-F238E27FC236}">
                <a16:creationId xmlns:a16="http://schemas.microsoft.com/office/drawing/2014/main" id="{8CEA9751-27C0-4542-1CA4-7C26587C15CD}"/>
              </a:ext>
            </a:extLst>
          </p:cNvPr>
          <p:cNvSpPr txBox="1"/>
          <p:nvPr/>
        </p:nvSpPr>
        <p:spPr>
          <a:xfrm>
            <a:off x="10039350" y="458361"/>
            <a:ext cx="2178271" cy="690676"/>
          </a:xfrm>
          <a:prstGeom prst="rect">
            <a:avLst/>
          </a:prstGeom>
          <a:solidFill>
            <a:schemeClr val="accent4"/>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defPPr>
              <a:defRPr lang="en-US"/>
            </a:defPPr>
            <a:lvl1pPr defTabSz="577850">
              <a:lnSpc>
                <a:spcPct val="90000"/>
              </a:lnSpc>
              <a:spcAft>
                <a:spcPct val="35000"/>
              </a:spcAft>
              <a:defRPr sz="1400" b="1" cap="all">
                <a:latin typeface="Helvetica Condensed"/>
              </a:defRPr>
            </a:lvl1pPr>
          </a:lstStyle>
          <a:p>
            <a:pPr marL="0" marR="0" lvl="0" indent="0" algn="l" defTabSz="577850" rtl="0" eaLnBrk="0" fontAlgn="base" latinLnBrk="0" hangingPunct="0">
              <a:lnSpc>
                <a:spcPct val="90000"/>
              </a:lnSpc>
              <a:spcBef>
                <a:spcPct val="0"/>
              </a:spcBef>
              <a:spcAft>
                <a:spcPct val="35000"/>
              </a:spcAft>
              <a:buClrTx/>
              <a:buSzTx/>
              <a:buFontTx/>
              <a:buNone/>
              <a:tabLst/>
              <a:defRPr/>
            </a:pPr>
            <a:r>
              <a:rPr kumimoji="0" lang="en-US" sz="1400" b="1" i="0" u="none" strike="noStrike" kern="1200" cap="all" spc="0" normalizeH="0" baseline="0" noProof="0">
                <a:ln>
                  <a:noFill/>
                </a:ln>
                <a:solidFill>
                  <a:prstClr val="white"/>
                </a:solidFill>
                <a:effectLst/>
                <a:uLnTx/>
                <a:uFillTx/>
                <a:latin typeface="Helvetica Condensed"/>
                <a:ea typeface="+mn-ea"/>
                <a:cs typeface="+mn-cs"/>
              </a:rPr>
              <a:t>Distributed energy</a:t>
            </a:r>
          </a:p>
        </p:txBody>
      </p:sp>
    </p:spTree>
    <p:extLst>
      <p:ext uri="{BB962C8B-B14F-4D97-AF65-F5344CB8AC3E}">
        <p14:creationId xmlns:p14="http://schemas.microsoft.com/office/powerpoint/2010/main" val="362541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152AD1E-7784-4459-A15F-E0EF24582EDB}"/>
              </a:ext>
            </a:extLst>
          </p:cNvPr>
          <p:cNvSpPr txBox="1"/>
          <p:nvPr/>
        </p:nvSpPr>
        <p:spPr>
          <a:xfrm>
            <a:off x="473242" y="3675769"/>
            <a:ext cx="8975245" cy="369332"/>
          </a:xfrm>
          <a:prstGeom prst="rect">
            <a:avLst/>
          </a:prstGeom>
          <a:noFill/>
        </p:spPr>
        <p:txBody>
          <a:bodyPr wrap="square" lIns="91440" tIns="45720" rIns="91440" bIns="45720" rtlCol="0" anchor="t">
            <a:spAutoFit/>
          </a:bodyPr>
          <a:lstStyle/>
          <a:p>
            <a:r>
              <a:rPr lang="en-US">
                <a:solidFill>
                  <a:srgbClr val="595959"/>
                </a:solidFill>
                <a:latin typeface="Helvetica "/>
                <a:cs typeface="Calibri" panose="020F0502020204030204"/>
              </a:rPr>
              <a:t>Incentives will offset up to </a:t>
            </a:r>
            <a:r>
              <a:rPr lang="en-US" b="1">
                <a:solidFill>
                  <a:srgbClr val="5E97AF"/>
                </a:solidFill>
                <a:latin typeface="Helvetica "/>
                <a:cs typeface="Calibri" panose="020F0502020204030204"/>
              </a:rPr>
              <a:t>50% </a:t>
            </a:r>
            <a:r>
              <a:rPr lang="en-US" sz="1800">
                <a:solidFill>
                  <a:srgbClr val="5A5C62"/>
                </a:solidFill>
                <a:effectLst/>
                <a:latin typeface="Helvetica "/>
                <a:ea typeface="Calibri" panose="020F0502020204030204" pitchFamily="34" charset="0"/>
              </a:rPr>
              <a:t>cost of </a:t>
            </a:r>
            <a:r>
              <a:rPr lang="en-US" sz="1800">
                <a:solidFill>
                  <a:srgbClr val="595959"/>
                </a:solidFill>
                <a:effectLst/>
                <a:latin typeface="Helvetica "/>
                <a:ea typeface="Calibri" panose="020F0502020204030204" pitchFamily="34" charset="0"/>
              </a:rPr>
              <a:t>the feasibility study, capped at </a:t>
            </a:r>
            <a:r>
              <a:rPr lang="en-US" sz="1800" b="1">
                <a:solidFill>
                  <a:srgbClr val="5E97AF"/>
                </a:solidFill>
                <a:effectLst/>
                <a:latin typeface="Helvetica "/>
                <a:ea typeface="Calibri" panose="020F0502020204030204" pitchFamily="34" charset="0"/>
              </a:rPr>
              <a:t>$50,000</a:t>
            </a:r>
            <a:endParaRPr lang="en-US" b="1">
              <a:solidFill>
                <a:srgbClr val="5E97AF"/>
              </a:solidFill>
              <a:latin typeface="Helvetica "/>
              <a:ea typeface="Calibri" panose="020F0502020204030204" pitchFamily="34" charset="0"/>
            </a:endParaRPr>
          </a:p>
        </p:txBody>
      </p:sp>
      <p:sp>
        <p:nvSpPr>
          <p:cNvPr id="16" name="Title 2">
            <a:extLst>
              <a:ext uri="{FF2B5EF4-FFF2-40B4-BE49-F238E27FC236}">
                <a16:creationId xmlns:a16="http://schemas.microsoft.com/office/drawing/2014/main" id="{C84D7438-B57C-4C31-A4ED-968ABDFE5BE0}"/>
              </a:ext>
            </a:extLst>
          </p:cNvPr>
          <p:cNvSpPr txBox="1">
            <a:spLocks/>
          </p:cNvSpPr>
          <p:nvPr/>
        </p:nvSpPr>
        <p:spPr>
          <a:xfrm>
            <a:off x="1345" y="325391"/>
            <a:ext cx="10566102" cy="914400"/>
          </a:xfrm>
          <a:prstGeom prst="rect">
            <a:avLst/>
          </a:prstGeom>
          <a:noFill/>
        </p:spPr>
        <p:txBody>
          <a:bodyPr lIns="91440" tIns="45720" rIns="91440" bIns="45720" anchor="ctr">
            <a:no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endParaRPr lang="en-US" sz="3100" dirty="0">
              <a:solidFill>
                <a:srgbClr val="FFFFFF"/>
              </a:solidFill>
            </a:endParaRPr>
          </a:p>
        </p:txBody>
      </p:sp>
      <p:sp>
        <p:nvSpPr>
          <p:cNvPr id="22" name="TextBox 21">
            <a:extLst>
              <a:ext uri="{FF2B5EF4-FFF2-40B4-BE49-F238E27FC236}">
                <a16:creationId xmlns:a16="http://schemas.microsoft.com/office/drawing/2014/main" id="{C2D83841-0A08-4ED1-A267-59B41A499514}"/>
              </a:ext>
            </a:extLst>
          </p:cNvPr>
          <p:cNvSpPr txBox="1"/>
          <p:nvPr/>
        </p:nvSpPr>
        <p:spPr>
          <a:xfrm>
            <a:off x="473243" y="962792"/>
            <a:ext cx="3562730" cy="276999"/>
          </a:xfrm>
          <a:prstGeom prst="rect">
            <a:avLst/>
          </a:prstGeom>
          <a:noFill/>
        </p:spPr>
        <p:txBody>
          <a:bodyPr wrap="square" lIns="91440" tIns="45720" rIns="91440" bIns="45720" rtlCol="0" anchor="t">
            <a:spAutoFit/>
          </a:bodyPr>
          <a:lstStyle/>
          <a:p>
            <a:r>
              <a:rPr lang="en-US" sz="1200">
                <a:solidFill>
                  <a:schemeClr val="bg1">
                    <a:lumMod val="95000"/>
                  </a:schemeClr>
                </a:solidFill>
                <a:latin typeface="Calibri"/>
                <a:cs typeface="Calibri"/>
                <a:sym typeface="Lato Bold" charset="0"/>
              </a:rPr>
              <a:t>NJCleanEnergy.com/</a:t>
            </a:r>
            <a:r>
              <a:rPr lang="en-US" sz="1200" err="1">
                <a:solidFill>
                  <a:schemeClr val="bg1">
                    <a:lumMod val="95000"/>
                  </a:schemeClr>
                </a:solidFill>
                <a:latin typeface="Calibri"/>
                <a:cs typeface="Calibri"/>
                <a:sym typeface="Lato Bold" charset="0"/>
              </a:rPr>
              <a:t>CHPFeasibility</a:t>
            </a:r>
            <a:endParaRPr lang="en-US" sz="1200">
              <a:solidFill>
                <a:schemeClr val="bg1">
                  <a:lumMod val="95000"/>
                </a:schemeClr>
              </a:solidFill>
              <a:latin typeface="Calibri" panose="020F0502020204030204" pitchFamily="34" charset="0"/>
              <a:sym typeface="Lato Bold" charset="0"/>
            </a:endParaRPr>
          </a:p>
        </p:txBody>
      </p:sp>
      <p:sp>
        <p:nvSpPr>
          <p:cNvPr id="2" name="Slide Number Placeholder 1">
            <a:extLst>
              <a:ext uri="{FF2B5EF4-FFF2-40B4-BE49-F238E27FC236}">
                <a16:creationId xmlns:a16="http://schemas.microsoft.com/office/drawing/2014/main" id="{96E91914-99F0-49C3-B40C-0F7F508F6AD9}"/>
              </a:ext>
            </a:extLst>
          </p:cNvPr>
          <p:cNvSpPr txBox="1">
            <a:spLocks/>
          </p:cNvSpPr>
          <p:nvPr/>
        </p:nvSpPr>
        <p:spPr>
          <a:xfrm>
            <a:off x="10039350" y="6315293"/>
            <a:ext cx="2057400" cy="365125"/>
          </a:xfrm>
          <a:prstGeom prst="rect">
            <a:avLst/>
          </a:prstGeom>
        </p:spPr>
        <p:txBody>
          <a:bodyPr/>
          <a:lstStyle>
            <a:defPPr>
              <a:defRPr lang="en-US"/>
            </a:defPPr>
            <a:lvl1pPr algn="r" rtl="0" eaLnBrk="0" fontAlgn="base" hangingPunct="0">
              <a:spcBef>
                <a:spcPct val="0"/>
              </a:spcBef>
              <a:spcAft>
                <a:spcPct val="0"/>
              </a:spcAft>
              <a:defRPr kern="1200">
                <a:solidFill>
                  <a:schemeClr val="tx1">
                    <a:lumMod val="65000"/>
                    <a:lumOff val="35000"/>
                  </a:schemeClr>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fld id="{59C8B66E-3456-42F5-AD10-E71B5EA71641}" type="slidenum">
              <a:rPr lang="en-US" smtClean="0"/>
              <a:pPr algn="ctr"/>
              <a:t>19</a:t>
            </a:fld>
            <a:endParaRPr lang="en-US"/>
          </a:p>
        </p:txBody>
      </p:sp>
      <p:sp>
        <p:nvSpPr>
          <p:cNvPr id="5" name="TextBox 4">
            <a:extLst>
              <a:ext uri="{FF2B5EF4-FFF2-40B4-BE49-F238E27FC236}">
                <a16:creationId xmlns:a16="http://schemas.microsoft.com/office/drawing/2014/main" id="{AFF52AC2-A914-065D-3023-6DA95DCED509}"/>
              </a:ext>
            </a:extLst>
          </p:cNvPr>
          <p:cNvSpPr txBox="1"/>
          <p:nvPr/>
        </p:nvSpPr>
        <p:spPr>
          <a:xfrm>
            <a:off x="473243" y="2166568"/>
            <a:ext cx="11542499" cy="646331"/>
          </a:xfrm>
          <a:prstGeom prst="rect">
            <a:avLst/>
          </a:prstGeom>
          <a:noFill/>
        </p:spPr>
        <p:txBody>
          <a:bodyPr wrap="square" lIns="91440" tIns="45720" rIns="91440" bIns="45720" rtlCol="0" anchor="t">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fontAlgn="base"/>
            <a:r>
              <a:rPr lang="en-US" sz="1800">
                <a:solidFill>
                  <a:srgbClr val="595959"/>
                </a:solidFill>
                <a:effectLst/>
                <a:latin typeface="Helvetica "/>
                <a:ea typeface="Times New Roman" panose="02020603050405020304" pitchFamily="18" charset="0"/>
              </a:rPr>
              <a:t>The CHP Feasibility Study will evaluate if the solution of combined heat and power systems</a:t>
            </a:r>
            <a:r>
              <a:rPr lang="en-US">
                <a:solidFill>
                  <a:srgbClr val="595959"/>
                </a:solidFill>
                <a:latin typeface="Helvetica "/>
                <a:ea typeface="Times New Roman" panose="02020603050405020304" pitchFamily="18" charset="0"/>
              </a:rPr>
              <a:t> </a:t>
            </a:r>
            <a:r>
              <a:rPr lang="en-US" sz="1800">
                <a:solidFill>
                  <a:srgbClr val="595959"/>
                </a:solidFill>
                <a:effectLst/>
                <a:latin typeface="Helvetica "/>
                <a:ea typeface="Times New Roman" panose="02020603050405020304" pitchFamily="18" charset="0"/>
              </a:rPr>
              <a:t>and fuel cells repurposing electricity and waste heat suits your property  </a:t>
            </a:r>
          </a:p>
        </p:txBody>
      </p:sp>
      <p:sp>
        <p:nvSpPr>
          <p:cNvPr id="4" name="TextBox 3">
            <a:extLst>
              <a:ext uri="{FF2B5EF4-FFF2-40B4-BE49-F238E27FC236}">
                <a16:creationId xmlns:a16="http://schemas.microsoft.com/office/drawing/2014/main" id="{D3E22A0C-0E42-EFBB-D249-FDA8F707381E}"/>
              </a:ext>
            </a:extLst>
          </p:cNvPr>
          <p:cNvSpPr txBox="1"/>
          <p:nvPr/>
        </p:nvSpPr>
        <p:spPr>
          <a:xfrm>
            <a:off x="10039350" y="458361"/>
            <a:ext cx="2178271" cy="690676"/>
          </a:xfrm>
          <a:prstGeom prst="rect">
            <a:avLst/>
          </a:prstGeom>
          <a:solidFill>
            <a:schemeClr val="accent4"/>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defPPr>
              <a:defRPr lang="en-US"/>
            </a:defPPr>
            <a:lvl1pPr defTabSz="577850">
              <a:lnSpc>
                <a:spcPct val="90000"/>
              </a:lnSpc>
              <a:spcAft>
                <a:spcPct val="35000"/>
              </a:spcAft>
              <a:defRPr sz="1400" b="1" cap="all">
                <a:latin typeface="Helvetica Condensed"/>
              </a:defRPr>
            </a:lvl1pPr>
          </a:lstStyle>
          <a:p>
            <a:pPr marL="0" marR="0" lvl="0" indent="0" algn="l" defTabSz="577850" rtl="0" eaLnBrk="0" fontAlgn="base" latinLnBrk="0" hangingPunct="0">
              <a:lnSpc>
                <a:spcPct val="90000"/>
              </a:lnSpc>
              <a:spcBef>
                <a:spcPct val="0"/>
              </a:spcBef>
              <a:spcAft>
                <a:spcPct val="35000"/>
              </a:spcAft>
              <a:buClrTx/>
              <a:buSzTx/>
              <a:buFontTx/>
              <a:buNone/>
              <a:tabLst/>
              <a:defRPr/>
            </a:pPr>
            <a:r>
              <a:rPr kumimoji="0" lang="en-US" sz="1400" b="1" i="0" u="none" strike="noStrike" kern="1200" cap="all" spc="0" normalizeH="0" baseline="0" noProof="0">
                <a:ln>
                  <a:noFill/>
                </a:ln>
                <a:solidFill>
                  <a:prstClr val="white"/>
                </a:solidFill>
                <a:effectLst/>
                <a:uLnTx/>
                <a:uFillTx/>
                <a:latin typeface="Helvetica Condensed"/>
                <a:ea typeface="+mn-ea"/>
                <a:cs typeface="+mn-cs"/>
              </a:rPr>
              <a:t>Distributed energy</a:t>
            </a:r>
          </a:p>
        </p:txBody>
      </p:sp>
      <p:sp>
        <p:nvSpPr>
          <p:cNvPr id="7" name="TextBox 6">
            <a:extLst>
              <a:ext uri="{FF2B5EF4-FFF2-40B4-BE49-F238E27FC236}">
                <a16:creationId xmlns:a16="http://schemas.microsoft.com/office/drawing/2014/main" id="{904CE740-D583-22E3-8FB9-A8EED0CADAD9}"/>
              </a:ext>
            </a:extLst>
          </p:cNvPr>
          <p:cNvSpPr txBox="1"/>
          <p:nvPr/>
        </p:nvSpPr>
        <p:spPr>
          <a:xfrm>
            <a:off x="473242" y="3059668"/>
            <a:ext cx="11542499" cy="369332"/>
          </a:xfrm>
          <a:prstGeom prst="rect">
            <a:avLst/>
          </a:prstGeom>
          <a:noFill/>
        </p:spPr>
        <p:txBody>
          <a:bodyPr wrap="square">
            <a:spAutoFit/>
          </a:bodyPr>
          <a:lstStyle/>
          <a:p>
            <a:pPr marL="0" indent="0">
              <a:buNone/>
            </a:pPr>
            <a:r>
              <a:rPr lang="en-US">
                <a:solidFill>
                  <a:srgbClr val="595959"/>
                </a:solidFill>
                <a:latin typeface="Helvetica Condensed"/>
              </a:rPr>
              <a:t>There are incentives for a CHP Feasibility Study to </a:t>
            </a:r>
            <a:r>
              <a:rPr lang="en-US" b="1">
                <a:solidFill>
                  <a:srgbClr val="5E97AF"/>
                </a:solidFill>
                <a:latin typeface="Helvetica Condensed"/>
              </a:rPr>
              <a:t>offset the cost to evaluate if this solution is right for you</a:t>
            </a:r>
            <a:endParaRPr lang="en-US">
              <a:solidFill>
                <a:srgbClr val="5E97AF"/>
              </a:solidFill>
              <a:latin typeface="Helvetica Condensed"/>
            </a:endParaRPr>
          </a:p>
        </p:txBody>
      </p:sp>
      <p:sp>
        <p:nvSpPr>
          <p:cNvPr id="8" name="TextBox 7">
            <a:extLst>
              <a:ext uri="{FF2B5EF4-FFF2-40B4-BE49-F238E27FC236}">
                <a16:creationId xmlns:a16="http://schemas.microsoft.com/office/drawing/2014/main" id="{F62329DD-28B3-ACF1-C9D0-84C62938C054}"/>
              </a:ext>
            </a:extLst>
          </p:cNvPr>
          <p:cNvSpPr txBox="1"/>
          <p:nvPr/>
        </p:nvSpPr>
        <p:spPr>
          <a:xfrm>
            <a:off x="473243" y="1604665"/>
            <a:ext cx="11542499" cy="369332"/>
          </a:xfrm>
          <a:prstGeom prst="rect">
            <a:avLst/>
          </a:prstGeom>
          <a:noFill/>
        </p:spPr>
        <p:txBody>
          <a:bodyPr wrap="square" lIns="91440" tIns="45720" rIns="91440" bIns="45720" rtlCol="0" anchor="t">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fontAlgn="base"/>
            <a:r>
              <a:rPr lang="en-US" sz="1800" b="1">
                <a:solidFill>
                  <a:srgbClr val="595959"/>
                </a:solidFill>
                <a:effectLst/>
                <a:latin typeface="Helvetica "/>
                <a:ea typeface="Times New Roman" panose="02020603050405020304" pitchFamily="18" charset="0"/>
              </a:rPr>
              <a:t>Is a CHP system right for me? </a:t>
            </a:r>
          </a:p>
        </p:txBody>
      </p:sp>
      <p:pic>
        <p:nvPicPr>
          <p:cNvPr id="12" name="Picture 11">
            <a:extLst>
              <a:ext uri="{FF2B5EF4-FFF2-40B4-BE49-F238E27FC236}">
                <a16:creationId xmlns:a16="http://schemas.microsoft.com/office/drawing/2014/main" id="{3A43C089-D2F1-15B3-0541-1A340983BC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76484" y="4514671"/>
            <a:ext cx="2433646" cy="162257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D6806B9F-FD73-8ED8-7524-A52DA22F4E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2529" y="4514671"/>
            <a:ext cx="2433377" cy="1622575"/>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98DE54E9-07F9-5474-75A1-BA3DA0551430}"/>
              </a:ext>
            </a:extLst>
          </p:cNvPr>
          <p:cNvSpPr>
            <a:spLocks noGrp="1"/>
          </p:cNvSpPr>
          <p:nvPr>
            <p:ph type="title"/>
          </p:nvPr>
        </p:nvSpPr>
        <p:spPr>
          <a:xfrm>
            <a:off x="18067" y="342230"/>
            <a:ext cx="10381132" cy="914400"/>
          </a:xfrm>
        </p:spPr>
        <p:txBody>
          <a:bodyPr/>
          <a:lstStyle/>
          <a:p>
            <a:r>
              <a:rPr lang="en-US" sz="3200" dirty="0">
                <a:solidFill>
                  <a:srgbClr val="FFFFFF"/>
                </a:solidFill>
              </a:rPr>
              <a:t>Combined Heat &amp; Power Feasibility Study Program</a:t>
            </a:r>
            <a:endParaRPr lang="en-US" sz="3200" dirty="0"/>
          </a:p>
        </p:txBody>
      </p:sp>
    </p:spTree>
    <p:extLst>
      <p:ext uri="{BB962C8B-B14F-4D97-AF65-F5344CB8AC3E}">
        <p14:creationId xmlns:p14="http://schemas.microsoft.com/office/powerpoint/2010/main" val="1214054214"/>
      </p:ext>
    </p:extLst>
  </p:cSld>
  <p:clrMapOvr>
    <a:masterClrMapping/>
  </p:clrMapOvr>
  <p:transition advClick="0" advTm="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A94ADB6-4FAD-4E22-8F3F-DB7C3514DF10}"/>
              </a:ext>
            </a:extLst>
          </p:cNvPr>
          <p:cNvSpPr txBox="1">
            <a:spLocks/>
          </p:cNvSpPr>
          <p:nvPr/>
        </p:nvSpPr>
        <p:spPr>
          <a:xfrm>
            <a:off x="0" y="379119"/>
            <a:ext cx="7785849" cy="914400"/>
          </a:xfrm>
          <a:prstGeom prst="rect">
            <a:avLst/>
          </a:prstGeom>
          <a:no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marL="457200" marR="0" lvl="0" indent="0" algn="l" defTabSz="914400" rtl="0" eaLnBrk="1" fontAlgn="auto" latinLnBrk="0" hangingPunct="1">
              <a:lnSpc>
                <a:spcPct val="90000"/>
              </a:lnSpc>
              <a:spcBef>
                <a:spcPct val="0"/>
              </a:spcBef>
              <a:spcAft>
                <a:spcPts val="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Helvetica Condensed"/>
                <a:ea typeface="+mj-ea"/>
                <a:cs typeface="+mj-cs"/>
              </a:rPr>
              <a:t>What is Combined Heat &amp; Power?</a:t>
            </a:r>
          </a:p>
        </p:txBody>
      </p:sp>
      <p:sp>
        <p:nvSpPr>
          <p:cNvPr id="8" name="TextBox 7">
            <a:extLst>
              <a:ext uri="{FF2B5EF4-FFF2-40B4-BE49-F238E27FC236}">
                <a16:creationId xmlns:a16="http://schemas.microsoft.com/office/drawing/2014/main" id="{264AC81D-42FD-458C-AF36-9DF90DD8E8B0}"/>
              </a:ext>
            </a:extLst>
          </p:cNvPr>
          <p:cNvSpPr txBox="1"/>
          <p:nvPr/>
        </p:nvSpPr>
        <p:spPr>
          <a:xfrm>
            <a:off x="466667" y="1017369"/>
            <a:ext cx="369244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77C19A"/>
                </a:solidFill>
                <a:effectLst/>
                <a:uLnTx/>
                <a:uFillTx/>
                <a:latin typeface="Calibri" panose="020F0502020204030204" pitchFamily="34" charset="0"/>
                <a:ea typeface="ＭＳ Ｐゴシック" charset="0"/>
                <a:sym typeface="Lato Bold" charset="0"/>
              </a:rPr>
              <a:t>NJCleanEnergy.com/CHP</a:t>
            </a:r>
          </a:p>
        </p:txBody>
      </p:sp>
      <p:sp>
        <p:nvSpPr>
          <p:cNvPr id="2" name="Slide Number Placeholder 1">
            <a:extLst>
              <a:ext uri="{FF2B5EF4-FFF2-40B4-BE49-F238E27FC236}">
                <a16:creationId xmlns:a16="http://schemas.microsoft.com/office/drawing/2014/main" id="{129AD824-4C4B-2764-4BCE-21CA242AB542}"/>
              </a:ext>
            </a:extLst>
          </p:cNvPr>
          <p:cNvSpPr txBox="1">
            <a:spLocks/>
          </p:cNvSpPr>
          <p:nvPr/>
        </p:nvSpPr>
        <p:spPr>
          <a:xfrm>
            <a:off x="10039350" y="6315293"/>
            <a:ext cx="2057400" cy="365125"/>
          </a:xfrm>
          <a:prstGeom prst="rect">
            <a:avLst/>
          </a:prstGeom>
        </p:spPr>
        <p:txBody>
          <a:bodyPr/>
          <a:lstStyle>
            <a:defPPr>
              <a:defRPr lang="en-US"/>
            </a:defPPr>
            <a:lvl1pPr algn="r" rtl="0" eaLnBrk="0" fontAlgn="base" hangingPunct="0">
              <a:spcBef>
                <a:spcPct val="0"/>
              </a:spcBef>
              <a:spcAft>
                <a:spcPct val="0"/>
              </a:spcAft>
              <a:defRPr kern="1200">
                <a:solidFill>
                  <a:schemeClr val="tx1">
                    <a:lumMod val="65000"/>
                    <a:lumOff val="35000"/>
                  </a:schemeClr>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59C8B66E-3456-42F5-AD10-E71B5EA71641}" type="slidenum">
              <a:rPr kumimoji="0" lang="en-US" sz="1800" b="0" i="0" u="none" strike="noStrike" kern="1200" cap="none" spc="0" normalizeH="0" baseline="0" noProof="0" smtClean="0">
                <a:ln>
                  <a:noFill/>
                </a:ln>
                <a:solidFill>
                  <a:prstClr val="black">
                    <a:lumMod val="65000"/>
                    <a:lumOff val="35000"/>
                  </a:prstClr>
                </a:solidFill>
                <a:effectLst/>
                <a:uLnTx/>
                <a:uFillTx/>
                <a:latin typeface="Calibri" charset="0"/>
                <a:ea typeface="ＭＳ Ｐゴシック" charset="0"/>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endParaRPr>
          </a:p>
        </p:txBody>
      </p:sp>
      <p:sp>
        <p:nvSpPr>
          <p:cNvPr id="3" name="TextBox 2">
            <a:extLst>
              <a:ext uri="{FF2B5EF4-FFF2-40B4-BE49-F238E27FC236}">
                <a16:creationId xmlns:a16="http://schemas.microsoft.com/office/drawing/2014/main" id="{92994FF3-9044-4C21-178E-65F83E774FCB}"/>
              </a:ext>
            </a:extLst>
          </p:cNvPr>
          <p:cNvSpPr txBox="1"/>
          <p:nvPr/>
        </p:nvSpPr>
        <p:spPr>
          <a:xfrm>
            <a:off x="10039350" y="458361"/>
            <a:ext cx="2178271" cy="690676"/>
          </a:xfrm>
          <a:prstGeom prst="rect">
            <a:avLst/>
          </a:prstGeom>
          <a:solidFill>
            <a:schemeClr val="accent4"/>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defPPr>
              <a:defRPr lang="en-US"/>
            </a:defPPr>
            <a:lvl1pPr defTabSz="577850">
              <a:lnSpc>
                <a:spcPct val="90000"/>
              </a:lnSpc>
              <a:spcAft>
                <a:spcPct val="35000"/>
              </a:spcAft>
              <a:defRPr sz="1400" b="1" cap="all">
                <a:latin typeface="Helvetica Condensed"/>
              </a:defRPr>
            </a:lvl1pPr>
          </a:lstStyle>
          <a:p>
            <a:pPr marL="0" marR="0" lvl="0" indent="0" algn="l" defTabSz="577850" rtl="0" eaLnBrk="0" fontAlgn="base" latinLnBrk="0" hangingPunct="0">
              <a:lnSpc>
                <a:spcPct val="90000"/>
              </a:lnSpc>
              <a:spcBef>
                <a:spcPct val="0"/>
              </a:spcBef>
              <a:spcAft>
                <a:spcPct val="35000"/>
              </a:spcAft>
              <a:buClrTx/>
              <a:buSzTx/>
              <a:buFontTx/>
              <a:buNone/>
              <a:tabLst/>
              <a:defRPr/>
            </a:pPr>
            <a:r>
              <a:rPr kumimoji="0" lang="en-US" sz="1400" b="1" i="0" u="none" strike="noStrike" kern="1200" cap="all" spc="0" normalizeH="0" baseline="0" noProof="0">
                <a:ln>
                  <a:noFill/>
                </a:ln>
                <a:solidFill>
                  <a:prstClr val="white"/>
                </a:solidFill>
                <a:effectLst/>
                <a:uLnTx/>
                <a:uFillTx/>
                <a:latin typeface="Helvetica Condensed"/>
                <a:ea typeface="+mn-ea"/>
                <a:cs typeface="+mn-cs"/>
              </a:rPr>
              <a:t>Distributed energy</a:t>
            </a:r>
          </a:p>
        </p:txBody>
      </p:sp>
      <p:sp>
        <p:nvSpPr>
          <p:cNvPr id="45" name="TextBox 44">
            <a:extLst>
              <a:ext uri="{FF2B5EF4-FFF2-40B4-BE49-F238E27FC236}">
                <a16:creationId xmlns:a16="http://schemas.microsoft.com/office/drawing/2014/main" id="{EFF7BA9E-241E-F9EA-2EA2-38EBFDB8D787}"/>
              </a:ext>
            </a:extLst>
          </p:cNvPr>
          <p:cNvSpPr txBox="1"/>
          <p:nvPr/>
        </p:nvSpPr>
        <p:spPr>
          <a:xfrm>
            <a:off x="4159115" y="3110429"/>
            <a:ext cx="4601999" cy="2082621"/>
          </a:xfrm>
          <a:prstGeom prst="rect">
            <a:avLst/>
          </a:prstGeom>
          <a:noFill/>
        </p:spPr>
        <p:txBody>
          <a:bodyPr wrap="square" rtlCol="0">
            <a:spAutoFit/>
          </a:bodyPr>
          <a:lstStyle/>
          <a:p>
            <a:pPr marL="0" marR="0" lvl="1" indent="0" algn="l" defTabSz="622300" rtl="0" eaLnBrk="0" fontAlgn="base" latinLnBrk="0" hangingPunct="0">
              <a:lnSpc>
                <a:spcPct val="100000"/>
              </a:lnSpc>
              <a:spcBef>
                <a:spcPct val="0"/>
              </a:spcBef>
              <a:spcAft>
                <a:spcPts val="200"/>
              </a:spcAft>
              <a:buClrTx/>
              <a:buSzTx/>
              <a:buFontTx/>
              <a:buNone/>
              <a:tabLst/>
              <a:defRPr/>
            </a:pPr>
            <a:r>
              <a:rPr lang="en-US" b="1">
                <a:solidFill>
                  <a:srgbClr val="5E6167"/>
                </a:solidFill>
                <a:latin typeface="Helvetica Condensed"/>
                <a:ea typeface="ＭＳ Ｐゴシック" charset="0"/>
              </a:rPr>
              <a:t>Combined Heat and Power (CHP) </a:t>
            </a:r>
            <a:r>
              <a:rPr lang="en-US">
                <a:solidFill>
                  <a:srgbClr val="5E6167"/>
                </a:solidFill>
                <a:latin typeface="Helvetica Condensed"/>
                <a:ea typeface="ＭＳ Ｐゴシック" charset="0"/>
              </a:rPr>
              <a:t>is the production of electricity and useful thermal energy from a single fuel source</a:t>
            </a:r>
            <a:endParaRPr kumimoji="0" lang="en-US" sz="1800" b="0" i="0" u="none" strike="noStrike" kern="1200" cap="none" spc="0" normalizeH="0" baseline="0" noProof="0">
              <a:ln>
                <a:noFill/>
              </a:ln>
              <a:solidFill>
                <a:srgbClr val="5E6167"/>
              </a:solidFill>
              <a:effectLst/>
              <a:uLnTx/>
              <a:uFillTx/>
              <a:latin typeface="Helvetica Condensed"/>
              <a:ea typeface="ＭＳ Ｐゴシック" charset="0"/>
              <a:cs typeface="+mn-cs"/>
            </a:endParaRPr>
          </a:p>
          <a:p>
            <a:pPr marL="0" marR="0" lvl="1" indent="0" algn="l" defTabSz="622300" rtl="0" eaLnBrk="0" fontAlgn="base" latinLnBrk="0" hangingPunct="0">
              <a:lnSpc>
                <a:spcPct val="100000"/>
              </a:lnSpc>
              <a:spcBef>
                <a:spcPct val="0"/>
              </a:spcBef>
              <a:spcAft>
                <a:spcPts val="200"/>
              </a:spcAft>
              <a:buClrTx/>
              <a:buSzTx/>
              <a:buFontTx/>
              <a:buNone/>
              <a:tabLst/>
              <a:defRPr/>
            </a:pPr>
            <a:endParaRPr lang="en-US" b="1">
              <a:solidFill>
                <a:srgbClr val="5E6167"/>
              </a:solidFill>
              <a:latin typeface="Helvetica Condensed"/>
              <a:ea typeface="ＭＳ Ｐゴシック" charset="0"/>
            </a:endParaRPr>
          </a:p>
          <a:p>
            <a:pPr marL="0" marR="0" lvl="1" indent="0" algn="l" defTabSz="622300" rtl="0" eaLnBrk="0" fontAlgn="base" latinLnBrk="0" hangingPunct="0">
              <a:lnSpc>
                <a:spcPct val="100000"/>
              </a:lnSpc>
              <a:spcBef>
                <a:spcPct val="0"/>
              </a:spcBef>
              <a:spcAft>
                <a:spcPts val="200"/>
              </a:spcAft>
              <a:buClrTx/>
              <a:buSzTx/>
              <a:buFontTx/>
              <a:buNone/>
              <a:tabLst/>
              <a:defRPr/>
            </a:pPr>
            <a:r>
              <a:rPr lang="en-US" b="1">
                <a:solidFill>
                  <a:srgbClr val="5E6167"/>
                </a:solidFill>
                <a:latin typeface="Helvetica Condensed"/>
                <a:ea typeface="ＭＳ Ｐゴシック" charset="0"/>
              </a:rPr>
              <a:t>Fuel Cells (FC) </a:t>
            </a:r>
            <a:r>
              <a:rPr lang="en-US">
                <a:solidFill>
                  <a:srgbClr val="5E6167"/>
                </a:solidFill>
                <a:latin typeface="Helvetica Condensed"/>
                <a:ea typeface="ＭＳ Ｐゴシック" charset="0"/>
              </a:rPr>
              <a:t>produce electricity through an electrochemical reaction from a fuel source</a:t>
            </a:r>
            <a:endParaRPr kumimoji="0" lang="en-US" sz="1800" b="0" i="0" u="none" strike="noStrike" kern="1200" cap="none" spc="0" normalizeH="0" baseline="0" noProof="0">
              <a:ln>
                <a:noFill/>
              </a:ln>
              <a:solidFill>
                <a:srgbClr val="5E6167"/>
              </a:solidFill>
              <a:effectLst/>
              <a:uLnTx/>
              <a:uFillTx/>
              <a:latin typeface="Helvetica Condensed"/>
              <a:ea typeface="ＭＳ Ｐゴシック" charset="0"/>
              <a:cs typeface="+mn-cs"/>
            </a:endParaRPr>
          </a:p>
        </p:txBody>
      </p:sp>
      <p:pic>
        <p:nvPicPr>
          <p:cNvPr id="10" name="Picture 9" descr="A screenshot of a computer&#10;&#10;Description automatically generated">
            <a:extLst>
              <a:ext uri="{FF2B5EF4-FFF2-40B4-BE49-F238E27FC236}">
                <a16:creationId xmlns:a16="http://schemas.microsoft.com/office/drawing/2014/main" id="{EACBE788-67D7-AA54-4D1F-CA837B3929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817" t="34046" r="35540" b="7288"/>
          <a:stretch/>
        </p:blipFill>
        <p:spPr>
          <a:xfrm>
            <a:off x="8931968" y="1568840"/>
            <a:ext cx="2890338" cy="4574636"/>
          </a:xfrm>
          <a:prstGeom prst="rect">
            <a:avLst/>
          </a:prstGeom>
        </p:spPr>
      </p:pic>
      <p:pic>
        <p:nvPicPr>
          <p:cNvPr id="11" name="Picture 10">
            <a:extLst>
              <a:ext uri="{FF2B5EF4-FFF2-40B4-BE49-F238E27FC236}">
                <a16:creationId xmlns:a16="http://schemas.microsoft.com/office/drawing/2014/main" id="{12B4A291-6F6C-1000-8EF4-322D5DDF89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918" r="31905"/>
          <a:stretch/>
        </p:blipFill>
        <p:spPr>
          <a:xfrm>
            <a:off x="0" y="1257464"/>
            <a:ext cx="3805382" cy="5600536"/>
          </a:xfrm>
          <a:prstGeom prst="rect">
            <a:avLst/>
          </a:prstGeom>
          <a:effectLst/>
        </p:spPr>
      </p:pic>
    </p:spTree>
    <p:extLst>
      <p:ext uri="{BB962C8B-B14F-4D97-AF65-F5344CB8AC3E}">
        <p14:creationId xmlns:p14="http://schemas.microsoft.com/office/powerpoint/2010/main" val="1333021859"/>
      </p:ext>
    </p:extLst>
  </p:cSld>
  <p:clrMapOvr>
    <a:masterClrMapping/>
  </p:clrMapOvr>
  <p:transition advClick="0" advTm="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499" y="3398837"/>
            <a:ext cx="8763000" cy="1935163"/>
          </a:xfrm>
        </p:spPr>
        <p:txBody>
          <a:bodyPr>
            <a:noAutofit/>
          </a:bodyPr>
          <a:lstStyle/>
          <a:p>
            <a:r>
              <a:rPr lang="en-US" sz="4000" dirty="0"/>
              <a:t>CHP Applications, Examples &amp; Decarbonization</a:t>
            </a:r>
          </a:p>
        </p:txBody>
      </p:sp>
      <p:pic>
        <p:nvPicPr>
          <p:cNvPr id="1026" name="Picture 1">
            <a:extLst>
              <a:ext uri="{FF2B5EF4-FFF2-40B4-BE49-F238E27FC236}">
                <a16:creationId xmlns:a16="http://schemas.microsoft.com/office/drawing/2014/main" id="{4C856891-C2DA-9C99-86DE-0B8BEC5A230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29037" y="533400"/>
            <a:ext cx="47339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8657"/>
                </a:solidFill>
                <a:latin typeface="Arial" charset="0"/>
                <a:ea typeface="ＭＳ Ｐゴシック" panose="020B0600070205080204" pitchFamily="34" charset="-128"/>
                <a:cs typeface="+mn-cs"/>
              </a:rPr>
              <a:t>What Are the Benefits of CHP?</a:t>
            </a:r>
          </a:p>
        </p:txBody>
      </p:sp>
      <p:sp>
        <p:nvSpPr>
          <p:cNvPr id="6" name="Rectangle 3"/>
          <p:cNvSpPr>
            <a:spLocks noGrp="1" noChangeArrowheads="1"/>
          </p:cNvSpPr>
          <p:nvPr>
            <p:ph idx="1"/>
          </p:nvPr>
        </p:nvSpPr>
        <p:spPr>
          <a:xfrm>
            <a:off x="1295400" y="1447801"/>
            <a:ext cx="10058400" cy="4419599"/>
          </a:xfrm>
        </p:spPr>
        <p:txBody>
          <a:bodyPr>
            <a:normAutofit fontScale="92500"/>
          </a:bodyPr>
          <a:lstStyle/>
          <a:p>
            <a:pPr>
              <a:lnSpc>
                <a:spcPct val="85000"/>
              </a:lnSpc>
              <a:spcBef>
                <a:spcPts val="1800"/>
              </a:spcBef>
            </a:pPr>
            <a:r>
              <a:rPr lang="en-US" sz="2800" b="0" dirty="0">
                <a:latin typeface="Calibri" pitchFamily="34" charset="0"/>
                <a:cs typeface="Calibri" pitchFamily="34" charset="0"/>
              </a:rPr>
              <a:t>CHP is </a:t>
            </a:r>
            <a:r>
              <a:rPr lang="en-US" sz="2800" b="0" i="1" u="sng" dirty="0">
                <a:latin typeface="Calibri" pitchFamily="34" charset="0"/>
                <a:cs typeface="Calibri" pitchFamily="34" charset="0"/>
              </a:rPr>
              <a:t>more efficient</a:t>
            </a:r>
            <a:r>
              <a:rPr lang="en-US" sz="2800" b="0" dirty="0">
                <a:latin typeface="Calibri" pitchFamily="34" charset="0"/>
                <a:cs typeface="Calibri" pitchFamily="34" charset="0"/>
              </a:rPr>
              <a:t> than separate generation of electricity and heat</a:t>
            </a:r>
          </a:p>
          <a:p>
            <a:pPr>
              <a:lnSpc>
                <a:spcPct val="85000"/>
              </a:lnSpc>
              <a:spcBef>
                <a:spcPts val="1800"/>
              </a:spcBef>
            </a:pPr>
            <a:r>
              <a:rPr lang="en-US" sz="2800" b="0" dirty="0">
                <a:latin typeface="Calibri" pitchFamily="34" charset="0"/>
                <a:cs typeface="Calibri" pitchFamily="34" charset="0"/>
              </a:rPr>
              <a:t>CHP can operate on a </a:t>
            </a:r>
            <a:r>
              <a:rPr lang="en-US" sz="2800" b="0" i="1" u="sng" dirty="0">
                <a:latin typeface="Calibri" pitchFamily="34" charset="0"/>
                <a:cs typeface="Calibri" pitchFamily="34" charset="0"/>
              </a:rPr>
              <a:t>variety of fuels</a:t>
            </a:r>
            <a:r>
              <a:rPr lang="en-US" sz="2800" b="0" dirty="0">
                <a:latin typeface="Calibri" pitchFamily="34" charset="0"/>
                <a:cs typeface="Calibri" pitchFamily="34" charset="0"/>
              </a:rPr>
              <a:t> including biomass, biogas, natural gas, hydrogen, syngas or a blend of any or all of these</a:t>
            </a:r>
          </a:p>
          <a:p>
            <a:pPr>
              <a:lnSpc>
                <a:spcPct val="85000"/>
              </a:lnSpc>
              <a:spcBef>
                <a:spcPts val="1800"/>
              </a:spcBef>
            </a:pPr>
            <a:r>
              <a:rPr lang="en-US" sz="2800" b="0" dirty="0">
                <a:latin typeface="Calibri" pitchFamily="34" charset="0"/>
                <a:cs typeface="Calibri" pitchFamily="34" charset="0"/>
              </a:rPr>
              <a:t>Higher efficiency translates to </a:t>
            </a:r>
            <a:r>
              <a:rPr lang="en-US" sz="2800" b="0" i="1" u="sng" dirty="0">
                <a:latin typeface="Calibri" pitchFamily="34" charset="0"/>
                <a:cs typeface="Calibri" pitchFamily="34" charset="0"/>
              </a:rPr>
              <a:t>lower operating cost, </a:t>
            </a:r>
            <a:r>
              <a:rPr lang="en-US" sz="2800" b="0" dirty="0">
                <a:latin typeface="Calibri" pitchFamily="34" charset="0"/>
                <a:cs typeface="Calibri" pitchFamily="34" charset="0"/>
              </a:rPr>
              <a:t> (but requires capital investment)</a:t>
            </a:r>
          </a:p>
          <a:p>
            <a:pPr>
              <a:lnSpc>
                <a:spcPct val="85000"/>
              </a:lnSpc>
              <a:spcBef>
                <a:spcPts val="1800"/>
              </a:spcBef>
            </a:pPr>
            <a:r>
              <a:rPr lang="en-US" sz="2800" b="0" dirty="0">
                <a:latin typeface="Calibri" pitchFamily="34" charset="0"/>
                <a:cs typeface="Calibri" pitchFamily="34" charset="0"/>
              </a:rPr>
              <a:t>Higher efficiency </a:t>
            </a:r>
            <a:r>
              <a:rPr lang="en-US" sz="2800" b="0" i="1" u="sng" dirty="0">
                <a:latin typeface="Calibri" pitchFamily="34" charset="0"/>
                <a:cs typeface="Calibri" pitchFamily="34" charset="0"/>
              </a:rPr>
              <a:t>offers opportunities for reduced emissions</a:t>
            </a:r>
            <a:endParaRPr lang="en-US" sz="2800" b="0" dirty="0">
              <a:latin typeface="Calibri" pitchFamily="34" charset="0"/>
              <a:cs typeface="Calibri" pitchFamily="34" charset="0"/>
            </a:endParaRPr>
          </a:p>
          <a:p>
            <a:pPr>
              <a:lnSpc>
                <a:spcPct val="85000"/>
              </a:lnSpc>
              <a:spcBef>
                <a:spcPts val="1800"/>
              </a:spcBef>
            </a:pPr>
            <a:r>
              <a:rPr lang="en-US" sz="2800" b="0" dirty="0">
                <a:latin typeface="Calibri" pitchFamily="34" charset="0"/>
                <a:cs typeface="Calibri" pitchFamily="34" charset="0"/>
              </a:rPr>
              <a:t>CHP can also </a:t>
            </a:r>
            <a:r>
              <a:rPr lang="en-US" sz="2800" b="0" i="1" u="sng" dirty="0">
                <a:latin typeface="Calibri" pitchFamily="34" charset="0"/>
                <a:cs typeface="Calibri" pitchFamily="34" charset="0"/>
              </a:rPr>
              <a:t>increase energy reliability and enhance power quality</a:t>
            </a:r>
            <a:r>
              <a:rPr lang="en-US" sz="2800" b="0" dirty="0">
                <a:latin typeface="Calibri" pitchFamily="34" charset="0"/>
                <a:cs typeface="Calibri" pitchFamily="34" charset="0"/>
              </a:rPr>
              <a:t> </a:t>
            </a:r>
          </a:p>
          <a:p>
            <a:pPr>
              <a:lnSpc>
                <a:spcPct val="85000"/>
              </a:lnSpc>
              <a:spcBef>
                <a:spcPts val="1800"/>
              </a:spcBef>
            </a:pPr>
            <a:r>
              <a:rPr lang="en-US" sz="2800" b="0" dirty="0">
                <a:latin typeface="Calibri" pitchFamily="34" charset="0"/>
                <a:cs typeface="Calibri" pitchFamily="34" charset="0"/>
              </a:rPr>
              <a:t>On-site electric generation </a:t>
            </a:r>
            <a:r>
              <a:rPr lang="en-US" sz="2800" b="0" i="1" u="sng" dirty="0">
                <a:latin typeface="Calibri" pitchFamily="34" charset="0"/>
                <a:cs typeface="Calibri" pitchFamily="34" charset="0"/>
              </a:rPr>
              <a:t>reduces grid congestion and avoids distribution costs</a:t>
            </a:r>
            <a:endParaRPr lang="en-US" sz="2800" b="0" dirty="0">
              <a:latin typeface="Calibri" pitchFamily="34" charset="0"/>
              <a:cs typeface="Calibri" pitchFamily="34" charset="0"/>
            </a:endParaRPr>
          </a:p>
        </p:txBody>
      </p:sp>
    </p:spTree>
    <p:extLst>
      <p:ext uri="{BB962C8B-B14F-4D97-AF65-F5344CB8AC3E}">
        <p14:creationId xmlns:p14="http://schemas.microsoft.com/office/powerpoint/2010/main" val="344303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1907272"/>
            <a:ext cx="6083165" cy="3502927"/>
          </a:xfrm>
          <a:prstGeom prst="rect">
            <a:avLst/>
          </a:prstGeom>
        </p:spPr>
      </p:pic>
      <p:sp>
        <p:nvSpPr>
          <p:cNvPr id="3" name="Title 2"/>
          <p:cNvSpPr>
            <a:spLocks noGrp="1"/>
          </p:cNvSpPr>
          <p:nvPr>
            <p:ph type="title"/>
          </p:nvPr>
        </p:nvSpPr>
        <p:spPr>
          <a:xfrm>
            <a:off x="0" y="76200"/>
            <a:ext cx="12192000" cy="1447800"/>
          </a:xfrm>
          <a:effectLst>
            <a:innerShdw blurRad="63500" dist="50800" dir="2700000">
              <a:prstClr val="black">
                <a:alpha val="50000"/>
              </a:prstClr>
            </a:innerShdw>
          </a:effectLst>
        </p:spPr>
        <p:txBody>
          <a:bodyPr vert="horz" lIns="91440" tIns="45720" rIns="91440" bIns="45720" rtlCol="0" anchor="ctr">
            <a:normAutofit/>
          </a:bodyPr>
          <a:lstStyle/>
          <a:p>
            <a:r>
              <a:rPr lang="en-US" sz="4000" dirty="0">
                <a:latin typeface="Arial" panose="020B0604020202020204" pitchFamily="34" charset="0"/>
                <a:cs typeface="Arial" panose="020B0604020202020204" pitchFamily="34" charset="0"/>
              </a:rPr>
              <a:t>CHP Provides Energy Efficiency and Reduced Emissions of CO2 and Other Air Pollutants</a:t>
            </a:r>
          </a:p>
        </p:txBody>
      </p:sp>
      <p:sp>
        <p:nvSpPr>
          <p:cNvPr id="5" name="Rectangle 4"/>
          <p:cNvSpPr/>
          <p:nvPr/>
        </p:nvSpPr>
        <p:spPr>
          <a:xfrm>
            <a:off x="3344024" y="5862558"/>
            <a:ext cx="586740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Calibri"/>
                <a:ea typeface="+mn-ea"/>
                <a:cs typeface="+mn-cs"/>
              </a:rPr>
              <a:t>Source: https://www.epa.gov/chp/chp-hospitals-superior-energy-superior-patient-care </a:t>
            </a:r>
          </a:p>
        </p:txBody>
      </p:sp>
      <p:pic>
        <p:nvPicPr>
          <p:cNvPr id="6" name="Content Placeholder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1907272"/>
            <a:ext cx="6039412" cy="3502928"/>
          </a:xfrm>
          <a:prstGeom prst="rect">
            <a:avLst/>
          </a:prstGeom>
        </p:spPr>
      </p:pic>
    </p:spTree>
    <p:extLst>
      <p:ext uri="{BB962C8B-B14F-4D97-AF65-F5344CB8AC3E}">
        <p14:creationId xmlns:p14="http://schemas.microsoft.com/office/powerpoint/2010/main" val="6789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52600" y="76200"/>
            <a:ext cx="8686800" cy="1143000"/>
          </a:xfrm>
        </p:spPr>
        <p:txBody>
          <a:bodyPr>
            <a:normAutofit/>
          </a:bodyPr>
          <a:lstStyle/>
          <a:p>
            <a:pPr algn="ctr"/>
            <a:r>
              <a:rPr lang="en-US" sz="4000" dirty="0"/>
              <a:t>Attractive CHP Markets</a:t>
            </a:r>
          </a:p>
        </p:txBody>
      </p:sp>
      <p:pic>
        <p:nvPicPr>
          <p:cNvPr id="2560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194494"/>
            <a:ext cx="9144000" cy="164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1600200" y="3048000"/>
            <a:ext cx="2286000" cy="2971800"/>
          </a:xfrm>
        </p:spPr>
        <p:txBody>
          <a:bodyPr>
            <a:normAutofit/>
          </a:bodyPr>
          <a:lstStyle/>
          <a:p>
            <a:pPr marL="0" indent="0">
              <a:spcBef>
                <a:spcPts val="0"/>
              </a:spcBef>
              <a:spcAft>
                <a:spcPts val="600"/>
              </a:spcAft>
              <a:buNone/>
              <a:defRPr/>
            </a:pPr>
            <a:r>
              <a:rPr lang="en-US" sz="1800" dirty="0">
                <a:solidFill>
                  <a:srgbClr val="006600"/>
                </a:solidFill>
                <a:latin typeface="Century Gothic" pitchFamily="34" charset="0"/>
              </a:rPr>
              <a:t>Industrial</a:t>
            </a:r>
          </a:p>
          <a:p>
            <a:pPr marL="0" indent="0">
              <a:spcBef>
                <a:spcPts val="0"/>
              </a:spcBef>
              <a:spcAft>
                <a:spcPts val="600"/>
              </a:spcAft>
              <a:buNone/>
              <a:defRPr/>
            </a:pPr>
            <a:r>
              <a:rPr lang="en-US" sz="1500" dirty="0">
                <a:solidFill>
                  <a:srgbClr val="FF0000"/>
                </a:solidFill>
                <a:latin typeface="Century Gothic" pitchFamily="34" charset="0"/>
              </a:rPr>
              <a:t>Food processing</a:t>
            </a:r>
          </a:p>
          <a:p>
            <a:pPr marL="0" indent="0">
              <a:spcBef>
                <a:spcPts val="0"/>
              </a:spcBef>
              <a:spcAft>
                <a:spcPts val="600"/>
              </a:spcAft>
              <a:buNone/>
              <a:defRPr/>
            </a:pPr>
            <a:r>
              <a:rPr lang="en-US" sz="1500" dirty="0">
                <a:latin typeface="Century Gothic" pitchFamily="34" charset="0"/>
              </a:rPr>
              <a:t>Petrochemicals</a:t>
            </a:r>
          </a:p>
          <a:p>
            <a:pPr marL="0" indent="0">
              <a:spcBef>
                <a:spcPts val="0"/>
              </a:spcBef>
              <a:spcAft>
                <a:spcPts val="600"/>
              </a:spcAft>
              <a:buNone/>
              <a:defRPr/>
            </a:pPr>
            <a:r>
              <a:rPr lang="en-US" sz="1500" dirty="0">
                <a:solidFill>
                  <a:srgbClr val="FF0000"/>
                </a:solidFill>
                <a:latin typeface="Century Gothic" pitchFamily="34" charset="0"/>
              </a:rPr>
              <a:t>Pharmaceuticals</a:t>
            </a:r>
          </a:p>
          <a:p>
            <a:pPr marL="0" indent="0">
              <a:spcBef>
                <a:spcPts val="0"/>
              </a:spcBef>
              <a:spcAft>
                <a:spcPts val="600"/>
              </a:spcAft>
              <a:buNone/>
              <a:defRPr/>
            </a:pPr>
            <a:r>
              <a:rPr lang="en-US" sz="1500" dirty="0">
                <a:latin typeface="Century Gothic" pitchFamily="34" charset="0"/>
              </a:rPr>
              <a:t>Plastics</a:t>
            </a:r>
          </a:p>
          <a:p>
            <a:pPr marL="0" indent="0">
              <a:spcBef>
                <a:spcPts val="0"/>
              </a:spcBef>
              <a:spcAft>
                <a:spcPts val="600"/>
              </a:spcAft>
              <a:buNone/>
              <a:defRPr/>
            </a:pPr>
            <a:r>
              <a:rPr lang="en-US" sz="1500" dirty="0">
                <a:latin typeface="Century Gothic" pitchFamily="34" charset="0"/>
              </a:rPr>
              <a:t>Pulp and paper</a:t>
            </a:r>
          </a:p>
          <a:p>
            <a:pPr marL="0" indent="0">
              <a:spcBef>
                <a:spcPts val="0"/>
              </a:spcBef>
              <a:spcAft>
                <a:spcPts val="600"/>
              </a:spcAft>
              <a:buNone/>
              <a:defRPr/>
            </a:pPr>
            <a:r>
              <a:rPr lang="en-US" sz="1500" dirty="0">
                <a:latin typeface="Century Gothic" pitchFamily="34" charset="0"/>
              </a:rPr>
              <a:t>Metals processing</a:t>
            </a:r>
          </a:p>
          <a:p>
            <a:pPr marL="0" indent="0">
              <a:spcBef>
                <a:spcPts val="0"/>
              </a:spcBef>
              <a:spcAft>
                <a:spcPts val="600"/>
              </a:spcAft>
              <a:buNone/>
              <a:defRPr/>
            </a:pPr>
            <a:r>
              <a:rPr lang="en-US" sz="1500" dirty="0">
                <a:latin typeface="Century Gothic" pitchFamily="34" charset="0"/>
              </a:rPr>
              <a:t>Manufacturing</a:t>
            </a:r>
          </a:p>
          <a:p>
            <a:pPr marL="0" indent="0">
              <a:spcBef>
                <a:spcPts val="0"/>
              </a:spcBef>
              <a:spcAft>
                <a:spcPts val="600"/>
              </a:spcAft>
              <a:buNone/>
              <a:defRPr/>
            </a:pPr>
            <a:endParaRPr lang="en-US" sz="1600" dirty="0"/>
          </a:p>
        </p:txBody>
      </p:sp>
      <p:sp>
        <p:nvSpPr>
          <p:cNvPr id="6" name="Content Placeholder 1"/>
          <p:cNvSpPr txBox="1">
            <a:spLocks/>
          </p:cNvSpPr>
          <p:nvPr/>
        </p:nvSpPr>
        <p:spPr bwMode="auto">
          <a:xfrm>
            <a:off x="3886200" y="30480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ts val="600"/>
              </a:spcAft>
              <a:buClr>
                <a:srgbClr val="A2CD57"/>
              </a:buClr>
              <a:buFont typeface="Courier New" pitchFamily="49" charset="0"/>
              <a:buChar char="o"/>
              <a:defRPr sz="3200" kern="1200">
                <a:solidFill>
                  <a:schemeClr val="tx1"/>
                </a:solidFill>
                <a:latin typeface="+mn-lt"/>
                <a:ea typeface="+mn-ea"/>
                <a:cs typeface="+mn-cs"/>
              </a:defRPr>
            </a:lvl1pPr>
            <a:lvl2pPr marL="742950" indent="-285750" algn="l" rtl="0" eaLnBrk="0" fontAlgn="base" hangingPunct="0">
              <a:spcBef>
                <a:spcPct val="20000"/>
              </a:spcBef>
              <a:spcAft>
                <a:spcPts val="600"/>
              </a:spcAft>
              <a:buClr>
                <a:srgbClr val="A2CD57"/>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ts val="600"/>
              </a:spcAft>
              <a:buClr>
                <a:srgbClr val="A2CD57"/>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ts val="600"/>
              </a:spcAft>
              <a:buClr>
                <a:srgbClr val="A2CD57"/>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ts val="600"/>
              </a:spcAft>
              <a:buClr>
                <a:srgbClr val="A2CD57"/>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1800" b="1" dirty="0">
                <a:solidFill>
                  <a:srgbClr val="006600"/>
                </a:solidFill>
                <a:latin typeface="Century Gothic" pitchFamily="34" charset="0"/>
              </a:rPr>
              <a:t>Commercial</a:t>
            </a:r>
            <a:endParaRPr lang="en-US" sz="1800" b="1" dirty="0">
              <a:latin typeface="Century Gothic" pitchFamily="34" charset="0"/>
            </a:endParaRPr>
          </a:p>
          <a:p>
            <a:pPr marL="0" indent="0">
              <a:spcBef>
                <a:spcPts val="0"/>
              </a:spcBef>
              <a:buNone/>
              <a:defRPr/>
            </a:pPr>
            <a:r>
              <a:rPr lang="en-US" sz="1500" b="1" dirty="0">
                <a:solidFill>
                  <a:srgbClr val="FF0000"/>
                </a:solidFill>
                <a:latin typeface="Century Gothic" pitchFamily="34" charset="0"/>
              </a:rPr>
              <a:t>Data centers</a:t>
            </a:r>
          </a:p>
          <a:p>
            <a:pPr marL="0" indent="0">
              <a:spcBef>
                <a:spcPts val="0"/>
              </a:spcBef>
              <a:buNone/>
              <a:defRPr/>
            </a:pPr>
            <a:r>
              <a:rPr lang="en-US" sz="1500" b="1" dirty="0">
                <a:solidFill>
                  <a:srgbClr val="FF0000"/>
                </a:solidFill>
                <a:latin typeface="Century Gothic" pitchFamily="34" charset="0"/>
              </a:rPr>
              <a:t>Hotels and casinos</a:t>
            </a:r>
          </a:p>
          <a:p>
            <a:pPr marL="0" indent="0">
              <a:spcBef>
                <a:spcPts val="0"/>
              </a:spcBef>
              <a:buNone/>
              <a:defRPr/>
            </a:pPr>
            <a:r>
              <a:rPr lang="en-US" sz="1500" b="1" dirty="0">
                <a:solidFill>
                  <a:srgbClr val="FF0000"/>
                </a:solidFill>
                <a:latin typeface="Century Gothic" pitchFamily="34" charset="0"/>
              </a:rPr>
              <a:t>Multi-family housing</a:t>
            </a:r>
          </a:p>
          <a:p>
            <a:pPr marL="0" indent="0">
              <a:spcBef>
                <a:spcPts val="0"/>
              </a:spcBef>
              <a:buNone/>
              <a:defRPr/>
            </a:pPr>
            <a:r>
              <a:rPr lang="en-US" sz="1500" b="1" dirty="0">
                <a:latin typeface="Century Gothic" pitchFamily="34" charset="0"/>
              </a:rPr>
              <a:t>Laundries</a:t>
            </a:r>
          </a:p>
          <a:p>
            <a:pPr marL="0" indent="0">
              <a:spcBef>
                <a:spcPts val="0"/>
              </a:spcBef>
              <a:buNone/>
              <a:defRPr/>
            </a:pPr>
            <a:r>
              <a:rPr lang="en-US" sz="1500" b="1" dirty="0">
                <a:latin typeface="Century Gothic" pitchFamily="34" charset="0"/>
              </a:rPr>
              <a:t>Apartments</a:t>
            </a:r>
          </a:p>
          <a:p>
            <a:pPr marL="0" indent="0">
              <a:spcBef>
                <a:spcPts val="0"/>
              </a:spcBef>
              <a:buNone/>
              <a:defRPr/>
            </a:pPr>
            <a:r>
              <a:rPr lang="en-US" sz="1500" b="1" dirty="0">
                <a:latin typeface="Century Gothic" pitchFamily="34" charset="0"/>
              </a:rPr>
              <a:t>Office buildings</a:t>
            </a:r>
          </a:p>
          <a:p>
            <a:pPr marL="0" indent="0">
              <a:spcBef>
                <a:spcPts val="0"/>
              </a:spcBef>
              <a:buNone/>
              <a:defRPr/>
            </a:pPr>
            <a:r>
              <a:rPr lang="en-US" sz="1500" b="1" dirty="0">
                <a:latin typeface="Century Gothic" pitchFamily="34" charset="0"/>
              </a:rPr>
              <a:t>Refrigerated warehouses</a:t>
            </a:r>
          </a:p>
          <a:p>
            <a:pPr>
              <a:spcBef>
                <a:spcPts val="0"/>
              </a:spcBef>
              <a:buFont typeface="Arial" panose="020B0604020202020204" pitchFamily="34" charset="0"/>
              <a:buChar char="•"/>
              <a:defRPr/>
            </a:pPr>
            <a:endParaRPr lang="en-US" sz="1600" b="1" dirty="0">
              <a:latin typeface="Century Gothic" pitchFamily="34" charset="0"/>
            </a:endParaRPr>
          </a:p>
        </p:txBody>
      </p:sp>
      <p:sp>
        <p:nvSpPr>
          <p:cNvPr id="7" name="Content Placeholder 1"/>
          <p:cNvSpPr txBox="1">
            <a:spLocks/>
          </p:cNvSpPr>
          <p:nvPr/>
        </p:nvSpPr>
        <p:spPr bwMode="auto">
          <a:xfrm>
            <a:off x="6477000" y="3094038"/>
            <a:ext cx="2362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ts val="600"/>
              </a:spcAft>
              <a:buClr>
                <a:srgbClr val="A2CD57"/>
              </a:buClr>
              <a:buFont typeface="Courier New" pitchFamily="49" charset="0"/>
              <a:buChar char="o"/>
              <a:defRPr sz="3200" kern="1200">
                <a:solidFill>
                  <a:schemeClr val="tx1"/>
                </a:solidFill>
                <a:latin typeface="+mn-lt"/>
                <a:ea typeface="+mn-ea"/>
                <a:cs typeface="+mn-cs"/>
              </a:defRPr>
            </a:lvl1pPr>
            <a:lvl2pPr marL="742950" indent="-285750" algn="l" rtl="0" eaLnBrk="0" fontAlgn="base" hangingPunct="0">
              <a:spcBef>
                <a:spcPct val="20000"/>
              </a:spcBef>
              <a:spcAft>
                <a:spcPts val="600"/>
              </a:spcAft>
              <a:buClr>
                <a:srgbClr val="A2CD57"/>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ts val="600"/>
              </a:spcAft>
              <a:buClr>
                <a:srgbClr val="A2CD57"/>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ts val="600"/>
              </a:spcAft>
              <a:buClr>
                <a:srgbClr val="A2CD57"/>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ts val="600"/>
              </a:spcAft>
              <a:buClr>
                <a:srgbClr val="A2CD57"/>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1800" b="1" dirty="0">
                <a:solidFill>
                  <a:srgbClr val="006600"/>
                </a:solidFill>
                <a:latin typeface="Century Gothic" pitchFamily="34" charset="0"/>
              </a:rPr>
              <a:t>Institutional</a:t>
            </a:r>
            <a:endParaRPr lang="en-US" sz="1800" b="1" dirty="0">
              <a:latin typeface="Century Gothic" pitchFamily="34" charset="0"/>
            </a:endParaRPr>
          </a:p>
          <a:p>
            <a:pPr marL="0" indent="0">
              <a:spcBef>
                <a:spcPts val="0"/>
              </a:spcBef>
              <a:buNone/>
              <a:defRPr/>
            </a:pPr>
            <a:r>
              <a:rPr lang="en-US" sz="1500" b="1" dirty="0">
                <a:solidFill>
                  <a:srgbClr val="FF0000"/>
                </a:solidFill>
                <a:latin typeface="Century Gothic" pitchFamily="34" charset="0"/>
              </a:rPr>
              <a:t>Hospitals</a:t>
            </a:r>
          </a:p>
          <a:p>
            <a:pPr marL="0" indent="0">
              <a:spcBef>
                <a:spcPts val="0"/>
              </a:spcBef>
              <a:buNone/>
              <a:defRPr/>
            </a:pPr>
            <a:r>
              <a:rPr lang="en-US" sz="1500" b="1" dirty="0">
                <a:solidFill>
                  <a:srgbClr val="FF0000"/>
                </a:solidFill>
                <a:latin typeface="Century Gothic" pitchFamily="34" charset="0"/>
              </a:rPr>
              <a:t>Universities &amp; colleges</a:t>
            </a:r>
          </a:p>
          <a:p>
            <a:pPr marL="0" indent="0">
              <a:spcBef>
                <a:spcPts val="0"/>
              </a:spcBef>
              <a:buNone/>
              <a:defRPr/>
            </a:pPr>
            <a:r>
              <a:rPr lang="en-US" sz="1500" b="1" dirty="0">
                <a:solidFill>
                  <a:srgbClr val="FF0000"/>
                </a:solidFill>
                <a:latin typeface="Century Gothic" pitchFamily="34" charset="0"/>
              </a:rPr>
              <a:t>Wastewater treatment</a:t>
            </a:r>
          </a:p>
          <a:p>
            <a:pPr marL="0" indent="0">
              <a:spcBef>
                <a:spcPts val="0"/>
              </a:spcBef>
              <a:buNone/>
              <a:defRPr/>
            </a:pPr>
            <a:r>
              <a:rPr lang="en-US" sz="1500" b="1" dirty="0">
                <a:solidFill>
                  <a:srgbClr val="FF0000"/>
                </a:solidFill>
                <a:latin typeface="Century Gothic" pitchFamily="34" charset="0"/>
              </a:rPr>
              <a:t>Correctional Facilities</a:t>
            </a:r>
          </a:p>
          <a:p>
            <a:pPr marL="0" indent="0">
              <a:spcBef>
                <a:spcPts val="0"/>
              </a:spcBef>
              <a:buNone/>
              <a:defRPr/>
            </a:pPr>
            <a:endParaRPr lang="en-US" sz="1600" dirty="0"/>
          </a:p>
        </p:txBody>
      </p:sp>
      <p:sp>
        <p:nvSpPr>
          <p:cNvPr id="8" name="Content Placeholder 1"/>
          <p:cNvSpPr txBox="1">
            <a:spLocks/>
          </p:cNvSpPr>
          <p:nvPr/>
        </p:nvSpPr>
        <p:spPr bwMode="auto">
          <a:xfrm>
            <a:off x="8839200" y="3094038"/>
            <a:ext cx="1600200" cy="2514600"/>
          </a:xfrm>
          <a:prstGeom prst="rect">
            <a:avLst/>
          </a:prstGeom>
          <a:noFill/>
          <a:ln>
            <a:noFill/>
          </a:ln>
        </p:spPr>
        <p:txBody>
          <a:bodyPr/>
          <a:lstStyle>
            <a:lvl1pPr marL="342900" indent="-342900" algn="l" rtl="0" eaLnBrk="0" fontAlgn="base" hangingPunct="0">
              <a:spcBef>
                <a:spcPct val="20000"/>
              </a:spcBef>
              <a:spcAft>
                <a:spcPts val="600"/>
              </a:spcAft>
              <a:buClr>
                <a:srgbClr val="A2CD57"/>
              </a:buClr>
              <a:buFont typeface="Courier New" pitchFamily="49" charset="0"/>
              <a:buChar char="o"/>
              <a:defRPr sz="3200" kern="1200">
                <a:solidFill>
                  <a:schemeClr val="tx1"/>
                </a:solidFill>
                <a:latin typeface="+mn-lt"/>
                <a:ea typeface="+mn-ea"/>
                <a:cs typeface="+mn-cs"/>
              </a:defRPr>
            </a:lvl1pPr>
            <a:lvl2pPr marL="742950" indent="-285750" algn="l" rtl="0" eaLnBrk="0" fontAlgn="base" hangingPunct="0">
              <a:spcBef>
                <a:spcPct val="20000"/>
              </a:spcBef>
              <a:spcAft>
                <a:spcPts val="600"/>
              </a:spcAft>
              <a:buClr>
                <a:srgbClr val="A2CD57"/>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ts val="600"/>
              </a:spcAft>
              <a:buClr>
                <a:srgbClr val="A2CD57"/>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ts val="600"/>
              </a:spcAft>
              <a:buClr>
                <a:srgbClr val="A2CD57"/>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ts val="600"/>
              </a:spcAft>
              <a:buClr>
                <a:srgbClr val="A2CD57"/>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1800" b="1" dirty="0">
                <a:solidFill>
                  <a:srgbClr val="006600"/>
                </a:solidFill>
                <a:latin typeface="Century Gothic" pitchFamily="34" charset="0"/>
              </a:rPr>
              <a:t>Agricultural</a:t>
            </a:r>
            <a:endParaRPr lang="en-US" sz="1800" b="1" dirty="0">
              <a:latin typeface="Century Gothic" pitchFamily="34" charset="0"/>
            </a:endParaRPr>
          </a:p>
          <a:p>
            <a:pPr marL="0" indent="0">
              <a:spcBef>
                <a:spcPts val="0"/>
              </a:spcBef>
              <a:buNone/>
              <a:defRPr/>
            </a:pPr>
            <a:r>
              <a:rPr lang="en-US" sz="1500" b="1" dirty="0">
                <a:latin typeface="Century Gothic" pitchFamily="34" charset="0"/>
              </a:rPr>
              <a:t>Dairies</a:t>
            </a:r>
          </a:p>
          <a:p>
            <a:pPr marL="0" indent="0">
              <a:spcBef>
                <a:spcPts val="0"/>
              </a:spcBef>
              <a:buNone/>
              <a:defRPr/>
            </a:pPr>
            <a:r>
              <a:rPr lang="en-US" sz="1500" b="1" dirty="0">
                <a:latin typeface="Century Gothic" pitchFamily="34" charset="0"/>
              </a:rPr>
              <a:t>Wood waste (biomass)</a:t>
            </a:r>
          </a:p>
          <a:p>
            <a:pPr marL="0" indent="0">
              <a:spcBef>
                <a:spcPts val="0"/>
              </a:spcBef>
              <a:buNone/>
              <a:defRPr/>
            </a:pPr>
            <a:r>
              <a:rPr lang="en-US" sz="1500" b="1" dirty="0">
                <a:solidFill>
                  <a:srgbClr val="FF0000"/>
                </a:solidFill>
                <a:latin typeface="Century Gothic" pitchFamily="34" charset="0"/>
              </a:rPr>
              <a:t>Controlled Environmental Agriculture</a:t>
            </a:r>
          </a:p>
          <a:p>
            <a:pPr marL="0" indent="0">
              <a:spcBef>
                <a:spcPts val="0"/>
              </a:spcBef>
              <a:buNone/>
              <a:defRPr/>
            </a:pPr>
            <a:endParaRPr lang="en-US" sz="1600" b="1" dirty="0">
              <a:latin typeface="Century Gothic" pitchFamily="34" charset="0"/>
            </a:endParaRPr>
          </a:p>
        </p:txBody>
      </p:sp>
    </p:spTree>
    <p:extLst>
      <p:ext uri="{BB962C8B-B14F-4D97-AF65-F5344CB8AC3E}">
        <p14:creationId xmlns:p14="http://schemas.microsoft.com/office/powerpoint/2010/main" val="134745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077200" y="63563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28F3C-8A3B-41B4-BC42-43B7DAF8660A}" type="slidenum">
              <a:rPr lang="en-US" smtClean="0"/>
              <a:pPr/>
              <a:t>7</a:t>
            </a:fld>
            <a:endParaRPr lang="en-US" dirty="0"/>
          </a:p>
        </p:txBody>
      </p:sp>
      <p:sp>
        <p:nvSpPr>
          <p:cNvPr id="5" name="Title 3"/>
          <p:cNvSpPr>
            <a:spLocks noGrp="1"/>
          </p:cNvSpPr>
          <p:nvPr/>
        </p:nvSpPr>
        <p:spPr>
          <a:xfrm>
            <a:off x="838200" y="228600"/>
            <a:ext cx="5605939" cy="717550"/>
          </a:xfrm>
          <a:prstGeom prst="rect">
            <a:avLst/>
          </a:prstGeom>
          <a:effectLst>
            <a:innerShdw blurRad="63500" dist="50800" dir="2700000">
              <a:prstClr val="black">
                <a:alpha val="50000"/>
              </a:prstClr>
            </a:innerShdw>
          </a:effectLst>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sz="3200" b="1" dirty="0">
                <a:solidFill>
                  <a:srgbClr val="008000"/>
                </a:solidFill>
                <a:latin typeface="Century Gothic" pitchFamily="34" charset="0"/>
                <a:ea typeface="+mj-ea"/>
                <a:cs typeface="+mj-cs"/>
              </a:rPr>
              <a:t>Project Snapshot: </a:t>
            </a:r>
          </a:p>
          <a:p>
            <a:pPr>
              <a:spcBef>
                <a:spcPct val="0"/>
              </a:spcBef>
            </a:pPr>
            <a:r>
              <a:rPr lang="en-US" b="1" dirty="0">
                <a:solidFill>
                  <a:srgbClr val="008000"/>
                </a:solidFill>
                <a:latin typeface="Century Gothic" pitchFamily="34" charset="0"/>
                <a:ea typeface="+mj-ea"/>
                <a:cs typeface="+mj-cs"/>
              </a:rPr>
              <a:t>Renewable CHP</a:t>
            </a:r>
          </a:p>
        </p:txBody>
      </p:sp>
      <p:sp>
        <p:nvSpPr>
          <p:cNvPr id="8" name="Text Placeholder 5"/>
          <p:cNvSpPr txBox="1">
            <a:spLocks/>
          </p:cNvSpPr>
          <p:nvPr/>
        </p:nvSpPr>
        <p:spPr>
          <a:xfrm>
            <a:off x="838200" y="1117829"/>
            <a:ext cx="7239000" cy="497817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solidFill>
                  <a:srgbClr val="000000"/>
                </a:solidFill>
                <a:cs typeface="Calibri Light" panose="020F0302020204030204" pitchFamily="34" charset="0"/>
              </a:rPr>
              <a:t>Gloucester County Utilities Authority</a:t>
            </a:r>
          </a:p>
          <a:p>
            <a:pPr marL="0" indent="0">
              <a:buNone/>
            </a:pPr>
            <a:r>
              <a:rPr lang="en-US" sz="1600" b="1" dirty="0">
                <a:solidFill>
                  <a:srgbClr val="000000"/>
                </a:solidFill>
                <a:cs typeface="Calibri Light" panose="020F0302020204030204" pitchFamily="34" charset="0"/>
              </a:rPr>
              <a:t>West Deptford, NJ</a:t>
            </a:r>
          </a:p>
          <a:p>
            <a:pPr marL="0" indent="0">
              <a:buNone/>
            </a:pPr>
            <a:endParaRPr lang="en-US" sz="1600" b="1" dirty="0">
              <a:solidFill>
                <a:srgbClr val="000000"/>
              </a:solidFill>
              <a:cs typeface="Calibri Light" panose="020F0302020204030204" pitchFamily="34" charset="0"/>
            </a:endParaRPr>
          </a:p>
          <a:p>
            <a:pPr marL="0" indent="0">
              <a:buNone/>
            </a:pPr>
            <a:r>
              <a:rPr lang="en-US" sz="1600" b="1" dirty="0">
                <a:solidFill>
                  <a:srgbClr val="000000"/>
                </a:solidFill>
                <a:cs typeface="Calibri Light" panose="020F0302020204030204" pitchFamily="34" charset="0"/>
              </a:rPr>
              <a:t>Application/Industry: WWTP</a:t>
            </a:r>
          </a:p>
          <a:p>
            <a:pPr marL="0" indent="0">
              <a:buNone/>
            </a:pPr>
            <a:r>
              <a:rPr lang="en-US" sz="1600" b="1" dirty="0">
                <a:solidFill>
                  <a:srgbClr val="000000"/>
                </a:solidFill>
                <a:cs typeface="Calibri Light" panose="020F0302020204030204" pitchFamily="34" charset="0"/>
              </a:rPr>
              <a:t>Capacity: 1.2 MW</a:t>
            </a:r>
          </a:p>
          <a:p>
            <a:pPr marL="0" indent="0">
              <a:buNone/>
            </a:pPr>
            <a:r>
              <a:rPr lang="en-US" sz="1600" b="1" dirty="0">
                <a:solidFill>
                  <a:srgbClr val="000000"/>
                </a:solidFill>
                <a:cs typeface="Calibri Light" panose="020F0302020204030204" pitchFamily="34" charset="0"/>
              </a:rPr>
              <a:t>Prime Mover: Reciprocating Engine</a:t>
            </a:r>
          </a:p>
          <a:p>
            <a:pPr marL="0" indent="0">
              <a:buNone/>
            </a:pPr>
            <a:r>
              <a:rPr lang="en-US" sz="1600" b="1" dirty="0">
                <a:solidFill>
                  <a:srgbClr val="000000"/>
                </a:solidFill>
                <a:cs typeface="Calibri Light" panose="020F0302020204030204" pitchFamily="34" charset="0"/>
              </a:rPr>
              <a:t>Fuel Type: Biogas</a:t>
            </a:r>
          </a:p>
          <a:p>
            <a:pPr marL="0" indent="0">
              <a:buNone/>
            </a:pPr>
            <a:r>
              <a:rPr lang="en-US" sz="1600" b="1" dirty="0">
                <a:solidFill>
                  <a:srgbClr val="000000"/>
                </a:solidFill>
                <a:cs typeface="Calibri Light" panose="020F0302020204030204" pitchFamily="34" charset="0"/>
              </a:rPr>
              <a:t>Thermal Use: Process steam</a:t>
            </a:r>
          </a:p>
          <a:p>
            <a:pPr marL="0" indent="0">
              <a:buNone/>
            </a:pPr>
            <a:r>
              <a:rPr lang="en-US" sz="1600" b="1" dirty="0">
                <a:solidFill>
                  <a:srgbClr val="000000"/>
                </a:solidFill>
                <a:cs typeface="Calibri Light" panose="020F0302020204030204" pitchFamily="34" charset="0"/>
              </a:rPr>
              <a:t>Installation Year: Pre-approved and pending</a:t>
            </a:r>
          </a:p>
          <a:p>
            <a:pPr marL="0" indent="0">
              <a:buNone/>
            </a:pPr>
            <a:endParaRPr lang="en-US" sz="1600" b="1" dirty="0">
              <a:solidFill>
                <a:srgbClr val="000000"/>
              </a:solidFill>
              <a:cs typeface="Calibri Light" panose="020F0302020204030204" pitchFamily="34" charset="0"/>
            </a:endParaRPr>
          </a:p>
          <a:p>
            <a:pPr marL="0" indent="0">
              <a:buNone/>
            </a:pPr>
            <a:r>
              <a:rPr lang="en-US" sz="1600" b="1" dirty="0">
                <a:solidFill>
                  <a:srgbClr val="000000"/>
                </a:solidFill>
                <a:cs typeface="Calibri Light" panose="020F0302020204030204" pitchFamily="34" charset="0"/>
              </a:rPr>
              <a:t>The WWTP previously operated two incinerators that reduce the dewatered sludge generated as part of plant operations. As per the 2010 US EPA regulations, the incinerators would have to be equipped with capital intensive emission control systems by 2016 to allow continued operation. Investigations revealed that the construction and operation of Anaerobic Digesters with a biogas fueled Combined Heat and Power (CHP) system is more cost effective than completing upgrades to the aging incinerators. GCUA just closed on a loan from the NJ Water Bank to fund the project. </a:t>
            </a:r>
          </a:p>
        </p:txBody>
      </p:sp>
      <p:sp>
        <p:nvSpPr>
          <p:cNvPr id="13" name="TextBox 12"/>
          <p:cNvSpPr txBox="1"/>
          <p:nvPr/>
        </p:nvSpPr>
        <p:spPr>
          <a:xfrm>
            <a:off x="838200" y="5868694"/>
            <a:ext cx="5041758" cy="246221"/>
          </a:xfrm>
          <a:prstGeom prst="rect">
            <a:avLst/>
          </a:prstGeom>
          <a:solidFill>
            <a:schemeClr val="bg1"/>
          </a:solidFill>
        </p:spPr>
        <p:txBody>
          <a:bodyPr wrap="square" rtlCol="0">
            <a:spAutoFit/>
          </a:bodyPr>
          <a:lstStyle/>
          <a:p>
            <a:pPr marL="0" lvl="1"/>
            <a:r>
              <a:rPr lang="en-US" sz="1000" dirty="0"/>
              <a:t>Source TRC &amp; NJ I-Bank</a:t>
            </a:r>
            <a:endParaRPr lang="en-US" sz="1000" dirty="0">
              <a:solidFill>
                <a:srgbClr val="00518E"/>
              </a:solidFill>
            </a:endParaRPr>
          </a:p>
        </p:txBody>
      </p:sp>
      <p:pic>
        <p:nvPicPr>
          <p:cNvPr id="3" name="Picture 2">
            <a:extLst>
              <a:ext uri="{FF2B5EF4-FFF2-40B4-BE49-F238E27FC236}">
                <a16:creationId xmlns:a16="http://schemas.microsoft.com/office/drawing/2014/main" id="{31112D81-02A5-787C-E973-2317C5CFA15C}"/>
              </a:ext>
            </a:extLst>
          </p:cNvPr>
          <p:cNvPicPr>
            <a:picLocks noChangeAspect="1"/>
          </p:cNvPicPr>
          <p:nvPr/>
        </p:nvPicPr>
        <p:blipFill>
          <a:blip r:embed="rId2"/>
          <a:stretch>
            <a:fillRect/>
          </a:stretch>
        </p:blipFill>
        <p:spPr>
          <a:xfrm>
            <a:off x="4990383" y="1219200"/>
            <a:ext cx="6744417" cy="2472953"/>
          </a:xfrm>
          <a:prstGeom prst="rect">
            <a:avLst/>
          </a:prstGeom>
        </p:spPr>
      </p:pic>
      <p:pic>
        <p:nvPicPr>
          <p:cNvPr id="7" name="Picture 6">
            <a:extLst>
              <a:ext uri="{FF2B5EF4-FFF2-40B4-BE49-F238E27FC236}">
                <a16:creationId xmlns:a16="http://schemas.microsoft.com/office/drawing/2014/main" id="{14975649-62E7-3CFE-1325-81E2D3EC92F6}"/>
              </a:ext>
            </a:extLst>
          </p:cNvPr>
          <p:cNvPicPr>
            <a:picLocks noChangeAspect="1"/>
          </p:cNvPicPr>
          <p:nvPr/>
        </p:nvPicPr>
        <p:blipFill>
          <a:blip r:embed="rId3"/>
          <a:stretch>
            <a:fillRect/>
          </a:stretch>
        </p:blipFill>
        <p:spPr>
          <a:xfrm>
            <a:off x="8839200" y="3952504"/>
            <a:ext cx="2638793" cy="1705213"/>
          </a:xfrm>
          <a:prstGeom prst="rect">
            <a:avLst/>
          </a:prstGeom>
        </p:spPr>
      </p:pic>
    </p:spTree>
    <p:extLst>
      <p:ext uri="{BB962C8B-B14F-4D97-AF65-F5344CB8AC3E}">
        <p14:creationId xmlns:p14="http://schemas.microsoft.com/office/powerpoint/2010/main" val="363704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F24FD33-DFB2-7AEC-C9D0-A13D70ED2E5A}"/>
              </a:ext>
            </a:extLst>
          </p:cNvPr>
          <p:cNvPicPr>
            <a:picLocks noChangeAspect="1"/>
          </p:cNvPicPr>
          <p:nvPr/>
        </p:nvPicPr>
        <p:blipFill>
          <a:blip r:embed="rId2"/>
          <a:stretch>
            <a:fillRect/>
          </a:stretch>
        </p:blipFill>
        <p:spPr>
          <a:xfrm>
            <a:off x="5387109" y="1195652"/>
            <a:ext cx="6586565" cy="2537325"/>
          </a:xfrm>
          <a:prstGeom prst="rect">
            <a:avLst/>
          </a:prstGeom>
        </p:spPr>
      </p:pic>
      <p:sp>
        <p:nvSpPr>
          <p:cNvPr id="4" name="Slide Number Placeholder 3"/>
          <p:cNvSpPr>
            <a:spLocks noGrp="1"/>
          </p:cNvSpPr>
          <p:nvPr>
            <p:ph type="sldNum" sz="quarter" idx="12"/>
          </p:nvPr>
        </p:nvSpPr>
        <p:spPr>
          <a:xfrm>
            <a:off x="8077200" y="63563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28F3C-8A3B-41B4-BC42-43B7DAF8660A}" type="slidenum">
              <a:rPr lang="en-US" smtClean="0"/>
              <a:pPr/>
              <a:t>8</a:t>
            </a:fld>
            <a:endParaRPr lang="en-US" dirty="0"/>
          </a:p>
        </p:txBody>
      </p:sp>
      <p:sp>
        <p:nvSpPr>
          <p:cNvPr id="5" name="Title 3"/>
          <p:cNvSpPr>
            <a:spLocks noGrp="1"/>
          </p:cNvSpPr>
          <p:nvPr/>
        </p:nvSpPr>
        <p:spPr>
          <a:xfrm>
            <a:off x="838200" y="228600"/>
            <a:ext cx="5605939" cy="717550"/>
          </a:xfrm>
          <a:prstGeom prst="rect">
            <a:avLst/>
          </a:prstGeom>
          <a:effectLst>
            <a:innerShdw blurRad="63500" dist="50800" dir="2700000">
              <a:prstClr val="black">
                <a:alpha val="50000"/>
              </a:prstClr>
            </a:innerShdw>
          </a:effectLst>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sz="3200" b="1" dirty="0">
                <a:solidFill>
                  <a:srgbClr val="008000"/>
                </a:solidFill>
                <a:latin typeface="Century Gothic" pitchFamily="34" charset="0"/>
                <a:ea typeface="+mj-ea"/>
                <a:cs typeface="+mj-cs"/>
              </a:rPr>
              <a:t>Project Snapshot: </a:t>
            </a:r>
          </a:p>
          <a:p>
            <a:pPr>
              <a:spcBef>
                <a:spcPct val="0"/>
              </a:spcBef>
            </a:pPr>
            <a:r>
              <a:rPr lang="en-US" b="1" dirty="0">
                <a:solidFill>
                  <a:srgbClr val="008000"/>
                </a:solidFill>
                <a:latin typeface="Century Gothic" pitchFamily="34" charset="0"/>
                <a:ea typeface="+mj-ea"/>
                <a:cs typeface="+mj-cs"/>
              </a:rPr>
              <a:t>On-Site Resilience &amp; Cost Savings</a:t>
            </a:r>
          </a:p>
        </p:txBody>
      </p:sp>
      <p:sp>
        <p:nvSpPr>
          <p:cNvPr id="8" name="Text Placeholder 5"/>
          <p:cNvSpPr txBox="1">
            <a:spLocks/>
          </p:cNvSpPr>
          <p:nvPr/>
        </p:nvSpPr>
        <p:spPr>
          <a:xfrm>
            <a:off x="838200" y="1117829"/>
            <a:ext cx="6943713" cy="497817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solidFill>
                  <a:srgbClr val="000000"/>
                </a:solidFill>
                <a:cs typeface="Calibri Light" panose="020F0302020204030204" pitchFamily="34" charset="0"/>
              </a:rPr>
              <a:t>Cooperman Barnabas Medical Center</a:t>
            </a:r>
          </a:p>
          <a:p>
            <a:pPr marL="0" indent="0">
              <a:buNone/>
            </a:pPr>
            <a:r>
              <a:rPr lang="en-US" sz="1600" b="1" dirty="0">
                <a:solidFill>
                  <a:srgbClr val="000000"/>
                </a:solidFill>
                <a:cs typeface="Calibri Light" panose="020F0302020204030204" pitchFamily="34" charset="0"/>
              </a:rPr>
              <a:t>Livingston, NJ</a:t>
            </a:r>
          </a:p>
          <a:p>
            <a:pPr marL="0" indent="0">
              <a:buNone/>
            </a:pPr>
            <a:endParaRPr lang="en-US" sz="1600" b="1" dirty="0">
              <a:solidFill>
                <a:srgbClr val="000000"/>
              </a:solidFill>
              <a:cs typeface="Calibri Light" panose="020F0302020204030204" pitchFamily="34" charset="0"/>
            </a:endParaRPr>
          </a:p>
          <a:p>
            <a:pPr marL="0" indent="0">
              <a:buNone/>
            </a:pPr>
            <a:r>
              <a:rPr lang="en-US" sz="1600" b="1" dirty="0">
                <a:solidFill>
                  <a:srgbClr val="000000"/>
                </a:solidFill>
                <a:cs typeface="Calibri Light" panose="020F0302020204030204" pitchFamily="34" charset="0"/>
              </a:rPr>
              <a:t>Application/Industry: Healthcare</a:t>
            </a:r>
          </a:p>
          <a:p>
            <a:pPr marL="0" indent="0">
              <a:buNone/>
            </a:pPr>
            <a:r>
              <a:rPr lang="en-US" sz="1600" b="1" dirty="0">
                <a:solidFill>
                  <a:srgbClr val="000000"/>
                </a:solidFill>
                <a:cs typeface="Calibri Light" panose="020F0302020204030204" pitchFamily="34" charset="0"/>
              </a:rPr>
              <a:t>Capacity: 2.5 MW</a:t>
            </a:r>
          </a:p>
          <a:p>
            <a:pPr marL="0" indent="0">
              <a:buNone/>
            </a:pPr>
            <a:r>
              <a:rPr lang="en-US" sz="1600" b="1" dirty="0">
                <a:solidFill>
                  <a:srgbClr val="000000"/>
                </a:solidFill>
                <a:cs typeface="Calibri Light" panose="020F0302020204030204" pitchFamily="34" charset="0"/>
              </a:rPr>
              <a:t>Prime Mover: Reciprocating Engine</a:t>
            </a:r>
          </a:p>
          <a:p>
            <a:pPr marL="0" indent="0">
              <a:buNone/>
            </a:pPr>
            <a:r>
              <a:rPr lang="en-US" sz="1600" b="1" dirty="0">
                <a:solidFill>
                  <a:srgbClr val="000000"/>
                </a:solidFill>
                <a:cs typeface="Calibri Light" panose="020F0302020204030204" pitchFamily="34" charset="0"/>
              </a:rPr>
              <a:t>Fuel Type: Natural Gas</a:t>
            </a:r>
          </a:p>
          <a:p>
            <a:pPr marL="0" indent="0">
              <a:buNone/>
            </a:pPr>
            <a:r>
              <a:rPr lang="en-US" sz="1600" b="1" dirty="0">
                <a:solidFill>
                  <a:srgbClr val="000000"/>
                </a:solidFill>
                <a:cs typeface="Calibri Light" panose="020F0302020204030204" pitchFamily="34" charset="0"/>
              </a:rPr>
              <a:t>Thermal Use: Heating &amp; Cooling</a:t>
            </a:r>
          </a:p>
          <a:p>
            <a:pPr marL="0" indent="0">
              <a:buNone/>
            </a:pPr>
            <a:r>
              <a:rPr lang="en-US" sz="1600" b="1" dirty="0">
                <a:solidFill>
                  <a:srgbClr val="000000"/>
                </a:solidFill>
                <a:cs typeface="Calibri Light" panose="020F0302020204030204" pitchFamily="34" charset="0"/>
              </a:rPr>
              <a:t>Installation Year: 2022</a:t>
            </a:r>
          </a:p>
          <a:p>
            <a:pPr marL="0" indent="0">
              <a:buNone/>
            </a:pPr>
            <a:endParaRPr lang="en-US" sz="1600" b="1" dirty="0">
              <a:solidFill>
                <a:srgbClr val="000000"/>
              </a:solidFill>
              <a:cs typeface="Calibri Light" panose="020F0302020204030204" pitchFamily="34" charset="0"/>
            </a:endParaRPr>
          </a:p>
          <a:p>
            <a:pPr marL="0" indent="0">
              <a:buNone/>
            </a:pPr>
            <a:r>
              <a:rPr lang="en-US" sz="1600" b="1" dirty="0">
                <a:solidFill>
                  <a:srgbClr val="000000"/>
                </a:solidFill>
                <a:cs typeface="Calibri Light" panose="020F0302020204030204" pitchFamily="34" charset="0"/>
              </a:rPr>
              <a:t>Cooperman Barnabas Medical Center (CBMC) is a fully accredited acute care hospital and offers a comprehensive array of services. CBMC treats over 3 million patients and has 37,000 employees. In 2022 CBMC started operation of a 2.5 MW CHP plant located adjacent to the existing central boiler plant providing power, steam, hot water and chilled water that is distributed throughput the campus. RWJBarnabas Health is in process of installing three additional CHP plants at their hospitals that are anticipated to be on line in 2024 and 2025. </a:t>
            </a:r>
          </a:p>
        </p:txBody>
      </p:sp>
      <p:sp>
        <p:nvSpPr>
          <p:cNvPr id="13" name="TextBox 12"/>
          <p:cNvSpPr txBox="1"/>
          <p:nvPr/>
        </p:nvSpPr>
        <p:spPr>
          <a:xfrm>
            <a:off x="838200" y="5868694"/>
            <a:ext cx="5041758" cy="246221"/>
          </a:xfrm>
          <a:prstGeom prst="rect">
            <a:avLst/>
          </a:prstGeom>
          <a:solidFill>
            <a:schemeClr val="bg1"/>
          </a:solidFill>
        </p:spPr>
        <p:txBody>
          <a:bodyPr wrap="square" rtlCol="0">
            <a:spAutoFit/>
          </a:bodyPr>
          <a:lstStyle/>
          <a:p>
            <a:pPr marL="0" lvl="1"/>
            <a:r>
              <a:rPr lang="en-US" sz="1000" dirty="0"/>
              <a:t>Source  ICHPS</a:t>
            </a:r>
            <a:endParaRPr lang="en-US" sz="1000" dirty="0">
              <a:solidFill>
                <a:srgbClr val="00518E"/>
              </a:solidFill>
            </a:endParaRPr>
          </a:p>
        </p:txBody>
      </p:sp>
      <p:pic>
        <p:nvPicPr>
          <p:cNvPr id="12" name="Picture 11">
            <a:extLst>
              <a:ext uri="{FF2B5EF4-FFF2-40B4-BE49-F238E27FC236}">
                <a16:creationId xmlns:a16="http://schemas.microsoft.com/office/drawing/2014/main" id="{FBCC0E13-8DAF-7F83-C59D-002884D8D7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29600" y="3402696"/>
            <a:ext cx="3352800" cy="2665249"/>
          </a:xfrm>
          <a:prstGeom prst="rect">
            <a:avLst/>
          </a:prstGeom>
          <a:ln w="19050">
            <a:solidFill>
              <a:schemeClr val="bg1"/>
            </a:solidFill>
          </a:ln>
        </p:spPr>
      </p:pic>
      <p:sp>
        <p:nvSpPr>
          <p:cNvPr id="18" name="Speech Bubble: Rectangle 17">
            <a:extLst>
              <a:ext uri="{FF2B5EF4-FFF2-40B4-BE49-F238E27FC236}">
                <a16:creationId xmlns:a16="http://schemas.microsoft.com/office/drawing/2014/main" id="{92D16225-F81D-DFAB-9BFF-D85E639745E6}"/>
              </a:ext>
            </a:extLst>
          </p:cNvPr>
          <p:cNvSpPr/>
          <p:nvPr/>
        </p:nvSpPr>
        <p:spPr>
          <a:xfrm rot="1360063">
            <a:off x="10866069" y="1868552"/>
            <a:ext cx="685800" cy="574373"/>
          </a:xfrm>
          <a:prstGeom prst="wedgeRectCallout">
            <a:avLst>
              <a:gd name="adj1" fmla="val 18010"/>
              <a:gd name="adj2" fmla="val 291932"/>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50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077200" y="63563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28F3C-8A3B-41B4-BC42-43B7DAF8660A}" type="slidenum">
              <a:rPr lang="en-US" smtClean="0"/>
              <a:pPr/>
              <a:t>9</a:t>
            </a:fld>
            <a:endParaRPr lang="en-US" dirty="0"/>
          </a:p>
        </p:txBody>
      </p:sp>
      <p:sp>
        <p:nvSpPr>
          <p:cNvPr id="5" name="Title 3"/>
          <p:cNvSpPr>
            <a:spLocks noGrp="1"/>
          </p:cNvSpPr>
          <p:nvPr/>
        </p:nvSpPr>
        <p:spPr>
          <a:xfrm>
            <a:off x="838200" y="228600"/>
            <a:ext cx="5605939" cy="717550"/>
          </a:xfrm>
          <a:prstGeom prst="rect">
            <a:avLst/>
          </a:prstGeom>
          <a:effectLst>
            <a:innerShdw blurRad="63500" dist="50800" dir="2700000">
              <a:prstClr val="black">
                <a:alpha val="50000"/>
              </a:prstClr>
            </a:innerShdw>
          </a:effectLst>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sz="3200" b="1" dirty="0">
                <a:solidFill>
                  <a:srgbClr val="008000"/>
                </a:solidFill>
                <a:latin typeface="Century Gothic" pitchFamily="34" charset="0"/>
                <a:ea typeface="+mj-ea"/>
                <a:cs typeface="+mj-cs"/>
              </a:rPr>
              <a:t>Project Snapshot: </a:t>
            </a:r>
          </a:p>
          <a:p>
            <a:pPr>
              <a:spcBef>
                <a:spcPct val="0"/>
              </a:spcBef>
            </a:pPr>
            <a:r>
              <a:rPr lang="en-US" b="1" dirty="0">
                <a:solidFill>
                  <a:srgbClr val="008000"/>
                </a:solidFill>
                <a:latin typeface="Century Gothic" pitchFamily="34" charset="0"/>
                <a:ea typeface="+mj-ea"/>
                <a:cs typeface="+mj-cs"/>
              </a:rPr>
              <a:t>Packaged CHP</a:t>
            </a:r>
          </a:p>
        </p:txBody>
      </p:sp>
      <p:sp>
        <p:nvSpPr>
          <p:cNvPr id="8" name="Text Placeholder 5"/>
          <p:cNvSpPr txBox="1">
            <a:spLocks/>
          </p:cNvSpPr>
          <p:nvPr/>
        </p:nvSpPr>
        <p:spPr>
          <a:xfrm>
            <a:off x="838200" y="1117829"/>
            <a:ext cx="5473844" cy="497817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solidFill>
                  <a:srgbClr val="000000"/>
                </a:solidFill>
                <a:cs typeface="Calibri Light" panose="020F0302020204030204" pitchFamily="34" charset="0"/>
              </a:rPr>
              <a:t>Merck Pharmaceutical</a:t>
            </a:r>
          </a:p>
          <a:p>
            <a:pPr marL="0" indent="0">
              <a:buNone/>
            </a:pPr>
            <a:r>
              <a:rPr lang="en-US" sz="1600" b="1" dirty="0">
                <a:solidFill>
                  <a:srgbClr val="000000"/>
                </a:solidFill>
                <a:cs typeface="Calibri Light" panose="020F0302020204030204" pitchFamily="34" charset="0"/>
              </a:rPr>
              <a:t>Rahway, NJ</a:t>
            </a:r>
          </a:p>
          <a:p>
            <a:pPr marL="0" indent="0">
              <a:buNone/>
            </a:pPr>
            <a:endParaRPr lang="en-US" sz="1600" b="1" dirty="0">
              <a:solidFill>
                <a:srgbClr val="000000"/>
              </a:solidFill>
              <a:cs typeface="Calibri Light" panose="020F0302020204030204" pitchFamily="34" charset="0"/>
            </a:endParaRPr>
          </a:p>
          <a:p>
            <a:pPr marL="0" indent="0">
              <a:buNone/>
            </a:pPr>
            <a:r>
              <a:rPr lang="en-US" sz="1600" b="1" dirty="0">
                <a:solidFill>
                  <a:srgbClr val="000000"/>
                </a:solidFill>
                <a:cs typeface="Calibri Light" panose="020F0302020204030204" pitchFamily="34" charset="0"/>
              </a:rPr>
              <a:t>Application/Industry: Research Facility</a:t>
            </a:r>
          </a:p>
          <a:p>
            <a:pPr marL="0" indent="0">
              <a:buNone/>
            </a:pPr>
            <a:r>
              <a:rPr lang="en-US" sz="1600" b="1" dirty="0">
                <a:solidFill>
                  <a:srgbClr val="000000"/>
                </a:solidFill>
                <a:cs typeface="Calibri Light" panose="020F0302020204030204" pitchFamily="34" charset="0"/>
              </a:rPr>
              <a:t>Capacity: 150 kW</a:t>
            </a:r>
          </a:p>
          <a:p>
            <a:pPr marL="0" indent="0">
              <a:buNone/>
            </a:pPr>
            <a:r>
              <a:rPr lang="en-US" sz="1600" b="1" dirty="0">
                <a:solidFill>
                  <a:srgbClr val="000000"/>
                </a:solidFill>
                <a:cs typeface="Calibri Light" panose="020F0302020204030204" pitchFamily="34" charset="0"/>
              </a:rPr>
              <a:t>Prime Mover: Reciprocating Engine</a:t>
            </a:r>
          </a:p>
          <a:p>
            <a:pPr marL="0" indent="0">
              <a:buNone/>
            </a:pPr>
            <a:r>
              <a:rPr lang="en-US" sz="1600" b="1" dirty="0">
                <a:solidFill>
                  <a:srgbClr val="000000"/>
                </a:solidFill>
                <a:cs typeface="Calibri Light" panose="020F0302020204030204" pitchFamily="34" charset="0"/>
              </a:rPr>
              <a:t>Fuel Type: Natural Gas</a:t>
            </a:r>
          </a:p>
          <a:p>
            <a:pPr marL="0" indent="0">
              <a:buNone/>
            </a:pPr>
            <a:r>
              <a:rPr lang="en-US" sz="1600" b="1" dirty="0">
                <a:solidFill>
                  <a:srgbClr val="000000"/>
                </a:solidFill>
                <a:cs typeface="Calibri Light" panose="020F0302020204030204" pitchFamily="34" charset="0"/>
              </a:rPr>
              <a:t>Thermal Use: Space conditioning</a:t>
            </a:r>
          </a:p>
          <a:p>
            <a:pPr marL="0" indent="0">
              <a:buNone/>
            </a:pPr>
            <a:r>
              <a:rPr lang="en-US" sz="1600" b="1" dirty="0">
                <a:solidFill>
                  <a:srgbClr val="000000"/>
                </a:solidFill>
                <a:cs typeface="Calibri Light" panose="020F0302020204030204" pitchFamily="34" charset="0"/>
              </a:rPr>
              <a:t>Installation Year: 2021</a:t>
            </a:r>
          </a:p>
          <a:p>
            <a:pPr marL="0" indent="0">
              <a:buNone/>
            </a:pPr>
            <a:endParaRPr lang="en-US" sz="1600" b="1" dirty="0">
              <a:solidFill>
                <a:srgbClr val="000000"/>
              </a:solidFill>
              <a:cs typeface="Calibri Light" panose="020F0302020204030204" pitchFamily="34" charset="0"/>
            </a:endParaRPr>
          </a:p>
          <a:p>
            <a:pPr marL="0" indent="0">
              <a:buNone/>
            </a:pPr>
            <a:endParaRPr lang="en-US" sz="1600" b="1" dirty="0">
              <a:solidFill>
                <a:srgbClr val="000000"/>
              </a:solidFill>
              <a:cs typeface="Calibri Light" panose="020F0302020204030204" pitchFamily="34" charset="0"/>
            </a:endParaRPr>
          </a:p>
          <a:p>
            <a:pPr marL="0" indent="0">
              <a:buNone/>
            </a:pPr>
            <a:r>
              <a:rPr lang="en-US" sz="1600" b="1" dirty="0">
                <a:solidFill>
                  <a:srgbClr val="000000"/>
                </a:solidFill>
                <a:cs typeface="Calibri Light" panose="020F0302020204030204" pitchFamily="34" charset="0"/>
              </a:rPr>
              <a:t>Merck Pharmaceutical is a premier healthcare company engaged in the business of research, development, and manufacturing of various medicines for over 125 years. The research facility located in Rahway, implemented two 75 kW packaged natural gas fired CHP system for one of the buildings within the campus.</a:t>
            </a:r>
          </a:p>
        </p:txBody>
      </p:sp>
      <p:sp>
        <p:nvSpPr>
          <p:cNvPr id="13" name="TextBox 12"/>
          <p:cNvSpPr txBox="1"/>
          <p:nvPr/>
        </p:nvSpPr>
        <p:spPr>
          <a:xfrm>
            <a:off x="838200" y="5868694"/>
            <a:ext cx="5041758" cy="246221"/>
          </a:xfrm>
          <a:prstGeom prst="rect">
            <a:avLst/>
          </a:prstGeom>
          <a:solidFill>
            <a:schemeClr val="bg1"/>
          </a:solidFill>
        </p:spPr>
        <p:txBody>
          <a:bodyPr wrap="square" rtlCol="0">
            <a:spAutoFit/>
          </a:bodyPr>
          <a:lstStyle/>
          <a:p>
            <a:pPr marL="0" lvl="1"/>
            <a:r>
              <a:rPr lang="en-US" sz="1000" dirty="0"/>
              <a:t>Source TRC </a:t>
            </a:r>
            <a:endParaRPr lang="en-US" sz="1000" dirty="0">
              <a:solidFill>
                <a:srgbClr val="00518E"/>
              </a:solidFill>
            </a:endParaRPr>
          </a:p>
        </p:txBody>
      </p:sp>
      <p:pic>
        <p:nvPicPr>
          <p:cNvPr id="10" name="Picture 9">
            <a:extLst>
              <a:ext uri="{FF2B5EF4-FFF2-40B4-BE49-F238E27FC236}">
                <a16:creationId xmlns:a16="http://schemas.microsoft.com/office/drawing/2014/main" id="{BFBE3565-8513-559B-75F0-5ADFAE92BC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0382" y="1246118"/>
            <a:ext cx="6744417" cy="2326929"/>
          </a:xfrm>
          <a:prstGeom prst="rect">
            <a:avLst/>
          </a:prstGeom>
        </p:spPr>
      </p:pic>
      <p:pic>
        <p:nvPicPr>
          <p:cNvPr id="6" name="Picture 5">
            <a:extLst>
              <a:ext uri="{FF2B5EF4-FFF2-40B4-BE49-F238E27FC236}">
                <a16:creationId xmlns:a16="http://schemas.microsoft.com/office/drawing/2014/main" id="{7C300895-7992-DEB7-BF43-A90C7A9AB61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13529" y="3326475"/>
            <a:ext cx="4306463" cy="2755624"/>
          </a:xfrm>
          <a:prstGeom prst="rect">
            <a:avLst/>
          </a:prstGeom>
        </p:spPr>
      </p:pic>
      <p:sp>
        <p:nvSpPr>
          <p:cNvPr id="11" name="Rectangle 10">
            <a:extLst>
              <a:ext uri="{FF2B5EF4-FFF2-40B4-BE49-F238E27FC236}">
                <a16:creationId xmlns:a16="http://schemas.microsoft.com/office/drawing/2014/main" id="{75F29285-656B-916A-5A0C-12C648EACEDB}"/>
              </a:ext>
            </a:extLst>
          </p:cNvPr>
          <p:cNvSpPr/>
          <p:nvPr/>
        </p:nvSpPr>
        <p:spPr>
          <a:xfrm rot="160327">
            <a:off x="9529974" y="3889157"/>
            <a:ext cx="627613" cy="516093"/>
          </a:xfrm>
          <a:prstGeom prst="rect">
            <a:avLst/>
          </a:prstGeom>
          <a:solidFill>
            <a:srgbClr val="F5F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DB00142-8386-452D-D5F3-53E951B5DB18}"/>
              </a:ext>
            </a:extLst>
          </p:cNvPr>
          <p:cNvCxnSpPr>
            <a:cxnSpLocks/>
          </p:cNvCxnSpPr>
          <p:nvPr/>
        </p:nvCxnSpPr>
        <p:spPr>
          <a:xfrm flipV="1">
            <a:off x="9516269" y="3843115"/>
            <a:ext cx="0" cy="156708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87E02B0-7CA9-7C5C-DE2A-C0B49CB5D836}"/>
              </a:ext>
            </a:extLst>
          </p:cNvPr>
          <p:cNvSpPr/>
          <p:nvPr/>
        </p:nvSpPr>
        <p:spPr>
          <a:xfrm rot="160327">
            <a:off x="8894019" y="3857414"/>
            <a:ext cx="625435" cy="516093"/>
          </a:xfrm>
          <a:prstGeom prst="rect">
            <a:avLst/>
          </a:prstGeom>
          <a:solidFill>
            <a:srgbClr val="FBF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813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tter plants">
  <a:themeElements>
    <a:clrScheme name="DOE 3">
      <a:dk1>
        <a:srgbClr val="1D428A"/>
      </a:dk1>
      <a:lt1>
        <a:sysClr val="window" lastClr="FFFFFF"/>
      </a:lt1>
      <a:dk2>
        <a:srgbClr val="00783F"/>
      </a:dk2>
      <a:lt2>
        <a:srgbClr val="54585A"/>
      </a:lt2>
      <a:accent1>
        <a:srgbClr val="00A3E0"/>
      </a:accent1>
      <a:accent2>
        <a:srgbClr val="319B3C"/>
      </a:accent2>
      <a:accent3>
        <a:srgbClr val="535486"/>
      </a:accent3>
      <a:accent4>
        <a:srgbClr val="B2AA7E"/>
      </a:accent4>
      <a:accent5>
        <a:srgbClr val="93272C"/>
      </a:accent5>
      <a:accent6>
        <a:srgbClr val="B9975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smtClean="0"/>
        </a:defPPr>
      </a:lstStyle>
    </a:txDef>
  </a:objectDefaults>
  <a:extraClrSchemeLst/>
  <a:extLst>
    <a:ext uri="{05A4C25C-085E-4340-85A3-A5531E510DB2}">
      <thm15:themeFamily xmlns:thm15="http://schemas.microsoft.com/office/thememl/2012/main" name="better plants" id="{8E88E027-70ED-4CCD-81C6-E184116CBC3A}" vid="{FCE7E290-7827-4D43-AB86-6110AC976A0C}"/>
    </a:ext>
  </a:extLst>
</a:theme>
</file>

<file path=ppt/theme/theme3.xml><?xml version="1.0" encoding="utf-8"?>
<a:theme xmlns:a="http://schemas.openxmlformats.org/drawingml/2006/main" name="better plants">
  <a:themeElements>
    <a:clrScheme name="DOE 3">
      <a:dk1>
        <a:srgbClr val="1D428A"/>
      </a:dk1>
      <a:lt1>
        <a:sysClr val="window" lastClr="FFFFFF"/>
      </a:lt1>
      <a:dk2>
        <a:srgbClr val="00783F"/>
      </a:dk2>
      <a:lt2>
        <a:srgbClr val="54585A"/>
      </a:lt2>
      <a:accent1>
        <a:srgbClr val="00A3E0"/>
      </a:accent1>
      <a:accent2>
        <a:srgbClr val="319B3C"/>
      </a:accent2>
      <a:accent3>
        <a:srgbClr val="535486"/>
      </a:accent3>
      <a:accent4>
        <a:srgbClr val="B2AA7E"/>
      </a:accent4>
      <a:accent5>
        <a:srgbClr val="93272C"/>
      </a:accent5>
      <a:accent6>
        <a:srgbClr val="B9975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smtClean="0"/>
        </a:defPPr>
      </a:lstStyle>
    </a:txDef>
  </a:objectDefaults>
  <a:extraClrSchemeLst/>
  <a:extLst>
    <a:ext uri="{05A4C25C-085E-4340-85A3-A5531E510DB2}">
      <thm15:themeFamily xmlns:thm15="http://schemas.microsoft.com/office/thememl/2012/main" name="better plants" id="{8E88E027-70ED-4CCD-81C6-E184116CBC3A}" vid="{FCE7E290-7827-4D43-AB86-6110AC976A0C}"/>
    </a:ext>
  </a:extLst>
</a:theme>
</file>

<file path=ppt/theme/theme4.xml><?xml version="1.0" encoding="utf-8"?>
<a:theme xmlns:a="http://schemas.openxmlformats.org/drawingml/2006/main" name="FY20 Theme">
  <a:themeElements>
    <a:clrScheme name="NJBPU">
      <a:dk1>
        <a:sysClr val="windowText" lastClr="000000"/>
      </a:dk1>
      <a:lt1>
        <a:sysClr val="window" lastClr="FFFFFF"/>
      </a:lt1>
      <a:dk2>
        <a:srgbClr val="1F497D"/>
      </a:dk2>
      <a:lt2>
        <a:srgbClr val="EEECE1"/>
      </a:lt2>
      <a:accent1>
        <a:srgbClr val="029035"/>
      </a:accent1>
      <a:accent2>
        <a:srgbClr val="147BD1"/>
      </a:accent2>
      <a:accent3>
        <a:srgbClr val="EAAA00"/>
      </a:accent3>
      <a:accent4>
        <a:srgbClr val="006778"/>
      </a:accent4>
      <a:accent5>
        <a:srgbClr val="627D77"/>
      </a:accent5>
      <a:accent6>
        <a:srgbClr val="5E97AF"/>
      </a:accent6>
      <a:hlink>
        <a:srgbClr val="77C19A"/>
      </a:hlink>
      <a:folHlink>
        <a:srgbClr val="D0C88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20 Theme" id="{55ED3F0B-19AF-47C3-B22B-5768B1C2DEB1}" vid="{D4C0F298-8500-4B4D-A0A3-5E46FE122A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7638958a-720a-44b8-a961-517c84651649">
      <Terms xmlns="http://schemas.microsoft.com/office/infopath/2007/PartnerControls"/>
    </lcf76f155ced4ddcb4097134ff3c332f>
    <TaxCatchAll xmlns="59a4b42a-5e7f-4068-bddf-9fb3f0033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2160D58AF7E74BBCAF5FFAB641F13B" ma:contentTypeVersion="14" ma:contentTypeDescription="Create a new document." ma:contentTypeScope="" ma:versionID="1ae3d812794eee66aebde388ef200dd9">
  <xsd:schema xmlns:xsd="http://www.w3.org/2001/XMLSchema" xmlns:xs="http://www.w3.org/2001/XMLSchema" xmlns:p="http://schemas.microsoft.com/office/2006/metadata/properties" xmlns:ns2="7638958a-720a-44b8-a961-517c84651649" xmlns:ns3="59a4b42a-5e7f-4068-bddf-9fb3f00332a5" targetNamespace="http://schemas.microsoft.com/office/2006/metadata/properties" ma:root="true" ma:fieldsID="5fd37dba7ef747dca69d211237b0c98f" ns2:_="" ns3:_="">
    <xsd:import namespace="7638958a-720a-44b8-a961-517c84651649"/>
    <xsd:import namespace="59a4b42a-5e7f-4068-bddf-9fb3f00332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8958a-720a-44b8-a961-517c84651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62355bc-baae-4d98-97a4-764653fcd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a4b42a-5e7f-4068-bddf-9fb3f00332a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02062e0-3fa6-4797-aa67-9506ec8b5947}" ma:internalName="TaxCatchAll" ma:showField="CatchAllData" ma:web="59a4b42a-5e7f-4068-bddf-9fb3f00332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5D6103-193E-46BD-9E3B-196ADD9FD014}">
  <ds:schemaRefs>
    <ds:schemaRef ds:uri="http://schemas.microsoft.com/sharepoint/v3/contenttype/forms"/>
  </ds:schemaRefs>
</ds:datastoreItem>
</file>

<file path=customXml/itemProps2.xml><?xml version="1.0" encoding="utf-8"?>
<ds:datastoreItem xmlns:ds="http://schemas.openxmlformats.org/officeDocument/2006/customXml" ds:itemID="{2F8FFE26-1BBE-4FF1-B6DF-46B02CCE9234}">
  <ds:schemaRefs>
    <ds:schemaRef ds:uri="http://schemas.microsoft.com/office/2006/documentManagement/types"/>
    <ds:schemaRef ds:uri="59a4b42a-5e7f-4068-bddf-9fb3f00332a5"/>
    <ds:schemaRef ds:uri="http://schemas.openxmlformats.org/package/2006/metadata/core-properties"/>
    <ds:schemaRef ds:uri="7638958a-720a-44b8-a961-517c84651649"/>
    <ds:schemaRef ds:uri="http://purl.org/dc/terms/"/>
    <ds:schemaRef ds:uri="http://www.w3.org/XML/1998/namespace"/>
    <ds:schemaRef ds:uri="http://purl.org/dc/dcmitype/"/>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4646409-366D-4B46-8CA1-64DD50451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8958a-720a-44b8-a961-517c84651649"/>
    <ds:schemaRef ds:uri="59a4b42a-5e7f-4068-bddf-9fb3f0033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CHPTAPPresentationTemplate</Template>
  <TotalTime>0</TotalTime>
  <Words>2780</Words>
  <Application>Microsoft Office PowerPoint</Application>
  <PresentationFormat>Widescreen</PresentationFormat>
  <Paragraphs>296</Paragraphs>
  <Slides>19</Slides>
  <Notes>14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19</vt:i4>
      </vt:variant>
    </vt:vector>
  </HeadingPairs>
  <TitlesOfParts>
    <vt:vector size="36" baseType="lpstr">
      <vt:lpstr>Arial</vt:lpstr>
      <vt:lpstr>Calibri</vt:lpstr>
      <vt:lpstr>Calibri Light</vt:lpstr>
      <vt:lpstr>Century Gothic</vt:lpstr>
      <vt:lpstr>Courier New</vt:lpstr>
      <vt:lpstr>Franklin Gothic Book</vt:lpstr>
      <vt:lpstr>Helvetica </vt:lpstr>
      <vt:lpstr>Helvetica Condensed</vt:lpstr>
      <vt:lpstr>MS Reference Sans Serif</vt:lpstr>
      <vt:lpstr>Perpetua</vt:lpstr>
      <vt:lpstr>Roboto</vt:lpstr>
      <vt:lpstr>Times New Roman</vt:lpstr>
      <vt:lpstr>Wingdings</vt:lpstr>
      <vt:lpstr>Office Theme</vt:lpstr>
      <vt:lpstr>better plants</vt:lpstr>
      <vt:lpstr>better plants</vt:lpstr>
      <vt:lpstr>FY20 Theme</vt:lpstr>
      <vt:lpstr>PowerPoint Presentation</vt:lpstr>
      <vt:lpstr>PowerPoint Presentation</vt:lpstr>
      <vt:lpstr>CHP Applications, Examples &amp; Decarbonization</vt:lpstr>
      <vt:lpstr>What Are the Benefits of CHP?</vt:lpstr>
      <vt:lpstr>CHP Provides Energy Efficiency and Reduced Emissions of CO2 and Other Air Pollutants</vt:lpstr>
      <vt:lpstr>Attractive CHP Markets</vt:lpstr>
      <vt:lpstr>PowerPoint Presentation</vt:lpstr>
      <vt:lpstr>PowerPoint Presentation</vt:lpstr>
      <vt:lpstr>PowerPoint Presentation</vt:lpstr>
      <vt:lpstr>PowerPoint Presentation</vt:lpstr>
      <vt:lpstr>CHP Reduces CO2 Emissions in All Regions Today</vt:lpstr>
      <vt:lpstr>CHP’s High Efficiency Saves CO2 Emissions Today</vt:lpstr>
      <vt:lpstr>Decarbonization / Energy Markets / Grid Reliability </vt:lpstr>
      <vt:lpstr>PowerPoint Presentation</vt:lpstr>
      <vt:lpstr>PowerPoint Presentation</vt:lpstr>
      <vt:lpstr>PowerPoint Presentation</vt:lpstr>
      <vt:lpstr>Combined Heat &amp; Power - Fuel Cells Incentive </vt:lpstr>
      <vt:lpstr>How do I Participate? </vt:lpstr>
      <vt:lpstr>Combined Heat &amp; Power Feasibility Study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2018-04-06T13:17:33Z</dcterms:created>
  <dcterms:modified xsi:type="dcterms:W3CDTF">2024-01-17T15:04:17Z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0x0101001A2160D58AF7E74BBCAF5FFAB641F13B</vt:lpwstr>
  </property>
  <property fmtid="{D5CDD505-2E9C-101B-9397-08002B2CF9AE}" pid="3" name="MediaServiceImageTags">
    <vt:lpwstr/>
  </property>
</Properties>
</file>